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75" r:id="rId2"/>
  </p:sldMasterIdLst>
  <p:notesMasterIdLst>
    <p:notesMasterId r:id="rId76"/>
  </p:notesMasterIdLst>
  <p:handoutMasterIdLst>
    <p:handoutMasterId r:id="rId77"/>
  </p:handoutMasterIdLst>
  <p:sldIdLst>
    <p:sldId id="547" r:id="rId3"/>
    <p:sldId id="546" r:id="rId4"/>
    <p:sldId id="495" r:id="rId5"/>
    <p:sldId id="378" r:id="rId6"/>
    <p:sldId id="409" r:id="rId7"/>
    <p:sldId id="379" r:id="rId8"/>
    <p:sldId id="419" r:id="rId9"/>
    <p:sldId id="382" r:id="rId10"/>
    <p:sldId id="381" r:id="rId11"/>
    <p:sldId id="420" r:id="rId12"/>
    <p:sldId id="383" r:id="rId13"/>
    <p:sldId id="422" r:id="rId14"/>
    <p:sldId id="496" r:id="rId15"/>
    <p:sldId id="497" r:id="rId16"/>
    <p:sldId id="498" r:id="rId17"/>
    <p:sldId id="499" r:id="rId18"/>
    <p:sldId id="500" r:id="rId19"/>
    <p:sldId id="501" r:id="rId20"/>
    <p:sldId id="502" r:id="rId21"/>
    <p:sldId id="405" r:id="rId22"/>
    <p:sldId id="411" r:id="rId23"/>
    <p:sldId id="503" r:id="rId24"/>
    <p:sldId id="504" r:id="rId25"/>
    <p:sldId id="427" r:id="rId26"/>
    <p:sldId id="428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14" r:id="rId37"/>
    <p:sldId id="515" r:id="rId38"/>
    <p:sldId id="446" r:id="rId39"/>
    <p:sldId id="516" r:id="rId40"/>
    <p:sldId id="517" r:id="rId41"/>
    <p:sldId id="518" r:id="rId42"/>
    <p:sldId id="519" r:id="rId43"/>
    <p:sldId id="520" r:id="rId44"/>
    <p:sldId id="548" r:id="rId45"/>
    <p:sldId id="459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29" r:id="rId55"/>
    <p:sldId id="530" r:id="rId56"/>
    <p:sldId id="531" r:id="rId57"/>
    <p:sldId id="472" r:id="rId58"/>
    <p:sldId id="532" r:id="rId59"/>
    <p:sldId id="533" r:id="rId60"/>
    <p:sldId id="534" r:id="rId61"/>
    <p:sldId id="535" r:id="rId62"/>
    <p:sldId id="536" r:id="rId63"/>
    <p:sldId id="537" r:id="rId64"/>
    <p:sldId id="538" r:id="rId65"/>
    <p:sldId id="539" r:id="rId66"/>
    <p:sldId id="540" r:id="rId67"/>
    <p:sldId id="541" r:id="rId68"/>
    <p:sldId id="542" r:id="rId69"/>
    <p:sldId id="544" r:id="rId70"/>
    <p:sldId id="488" r:id="rId71"/>
    <p:sldId id="489" r:id="rId72"/>
    <p:sldId id="490" r:id="rId73"/>
    <p:sldId id="491" r:id="rId74"/>
    <p:sldId id="545" r:id="rId7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3136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pos="7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3399"/>
    <a:srgbClr val="FF0066"/>
    <a:srgbClr val="FFAD39"/>
    <a:srgbClr val="B2B2B2"/>
    <a:srgbClr val="EAEAEA"/>
    <a:srgbClr val="C0C0C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55" autoAdjust="0"/>
  </p:normalViewPr>
  <p:slideViewPr>
    <p:cSldViewPr snapToGrid="0">
      <p:cViewPr varScale="1">
        <p:scale>
          <a:sx n="115" d="100"/>
          <a:sy n="115" d="100"/>
        </p:scale>
        <p:origin x="342" y="96"/>
      </p:cViewPr>
      <p:guideLst>
        <p:guide orient="horz" pos="142"/>
        <p:guide pos="3136"/>
        <p:guide pos="211"/>
        <p:guide pos="7488"/>
        <p:guide pos="7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38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11" Type="http://schemas.openxmlformats.org/officeDocument/2006/relationships/image" Target="../media/image89.wmf"/><Relationship Id="rId5" Type="http://schemas.openxmlformats.org/officeDocument/2006/relationships/image" Target="../media/image83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11" Type="http://schemas.openxmlformats.org/officeDocument/2006/relationships/image" Target="../media/image104.wmf"/><Relationship Id="rId5" Type="http://schemas.openxmlformats.org/officeDocument/2006/relationships/image" Target="../media/image98.wmf"/><Relationship Id="rId10" Type="http://schemas.openxmlformats.org/officeDocument/2006/relationships/image" Target="../media/image103.w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Relationship Id="rId9" Type="http://schemas.openxmlformats.org/officeDocument/2006/relationships/image" Target="../media/image12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30.wmf"/><Relationship Id="rId7" Type="http://schemas.openxmlformats.org/officeDocument/2006/relationships/image" Target="../media/image133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2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2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41.wmf"/><Relationship Id="rId7" Type="http://schemas.openxmlformats.org/officeDocument/2006/relationships/image" Target="../media/image145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6" Type="http://schemas.openxmlformats.org/officeDocument/2006/relationships/image" Target="../media/image144.wmf"/><Relationship Id="rId5" Type="http://schemas.openxmlformats.org/officeDocument/2006/relationships/image" Target="../media/image143.wmf"/><Relationship Id="rId4" Type="http://schemas.openxmlformats.org/officeDocument/2006/relationships/image" Target="../media/image142.wmf"/><Relationship Id="rId9" Type="http://schemas.openxmlformats.org/officeDocument/2006/relationships/image" Target="../media/image14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72.wmf"/><Relationship Id="rId3" Type="http://schemas.openxmlformats.org/officeDocument/2006/relationships/image" Target="../media/image163.wmf"/><Relationship Id="rId7" Type="http://schemas.openxmlformats.org/officeDocument/2006/relationships/image" Target="../media/image167.wmf"/><Relationship Id="rId12" Type="http://schemas.openxmlformats.org/officeDocument/2006/relationships/image" Target="../media/image171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6" Type="http://schemas.openxmlformats.org/officeDocument/2006/relationships/image" Target="../media/image166.wmf"/><Relationship Id="rId11" Type="http://schemas.openxmlformats.org/officeDocument/2006/relationships/image" Target="../media/image170.wmf"/><Relationship Id="rId5" Type="http://schemas.openxmlformats.org/officeDocument/2006/relationships/image" Target="../media/image165.wmf"/><Relationship Id="rId10" Type="http://schemas.openxmlformats.org/officeDocument/2006/relationships/image" Target="../media/image169.wmf"/><Relationship Id="rId4" Type="http://schemas.openxmlformats.org/officeDocument/2006/relationships/image" Target="../media/image164.wmf"/><Relationship Id="rId9" Type="http://schemas.openxmlformats.org/officeDocument/2006/relationships/image" Target="../media/image168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image" Target="../media/image183.wmf"/><Relationship Id="rId3" Type="http://schemas.openxmlformats.org/officeDocument/2006/relationships/image" Target="../media/image166.wmf"/><Relationship Id="rId7" Type="http://schemas.openxmlformats.org/officeDocument/2006/relationships/image" Target="../media/image177.wmf"/><Relationship Id="rId12" Type="http://schemas.openxmlformats.org/officeDocument/2006/relationships/image" Target="../media/image182.wmf"/><Relationship Id="rId2" Type="http://schemas.openxmlformats.org/officeDocument/2006/relationships/image" Target="../media/image173.wmf"/><Relationship Id="rId1" Type="http://schemas.openxmlformats.org/officeDocument/2006/relationships/image" Target="../media/image161.wmf"/><Relationship Id="rId6" Type="http://schemas.openxmlformats.org/officeDocument/2006/relationships/image" Target="../media/image176.wmf"/><Relationship Id="rId11" Type="http://schemas.openxmlformats.org/officeDocument/2006/relationships/image" Target="../media/image181.wmf"/><Relationship Id="rId5" Type="http://schemas.openxmlformats.org/officeDocument/2006/relationships/image" Target="../media/image175.wmf"/><Relationship Id="rId10" Type="http://schemas.openxmlformats.org/officeDocument/2006/relationships/image" Target="../media/image180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7" Type="http://schemas.openxmlformats.org/officeDocument/2006/relationships/image" Target="../media/image190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6" Type="http://schemas.openxmlformats.org/officeDocument/2006/relationships/image" Target="../media/image189.wmf"/><Relationship Id="rId5" Type="http://schemas.openxmlformats.org/officeDocument/2006/relationships/image" Target="../media/image188.wmf"/><Relationship Id="rId4" Type="http://schemas.openxmlformats.org/officeDocument/2006/relationships/image" Target="../media/image18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198.wmf"/><Relationship Id="rId7" Type="http://schemas.openxmlformats.org/officeDocument/2006/relationships/image" Target="../media/image202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4" Type="http://schemas.openxmlformats.org/officeDocument/2006/relationships/image" Target="../media/image20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w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45.wmf"/><Relationship Id="rId1" Type="http://schemas.openxmlformats.org/officeDocument/2006/relationships/image" Target="../media/image54.wmf"/><Relationship Id="rId6" Type="http://schemas.openxmlformats.org/officeDocument/2006/relationships/image" Target="../media/image58.wmf"/><Relationship Id="rId11" Type="http://schemas.openxmlformats.org/officeDocument/2006/relationships/image" Target="../media/image63.wmf"/><Relationship Id="rId5" Type="http://schemas.openxmlformats.org/officeDocument/2006/relationships/image" Target="../media/image57.wmf"/><Relationship Id="rId10" Type="http://schemas.openxmlformats.org/officeDocument/2006/relationships/image" Target="../media/image62.wmf"/><Relationship Id="rId4" Type="http://schemas.openxmlformats.org/officeDocument/2006/relationships/image" Target="../media/image56.wmf"/><Relationship Id="rId9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600E6-177F-4EED-9856-E19D79043BEC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18303-B1F4-4387-AC7B-29E10D7C4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606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10000"/>
              </a:lnSpc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10000"/>
              </a:lnSpc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42388"/>
            <a:ext cx="297180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10000"/>
              </a:lnSpc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942388"/>
            <a:ext cx="2971800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fld id="{5F13033D-157D-42B3-836B-3542BAEA82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9183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4907D-659C-456E-A6D9-0D6DB06B57A7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77669-55B0-4160-A33F-B6EF863E50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356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42ECF-D5E3-46A5-91D9-09C826A654EC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D245A8-A4F4-4F2C-B572-B5AB6AB746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42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28265-3C66-4F95-B22C-D46413A37E95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501C3-8D75-456B-BCC9-CB945CFCC4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22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29"/>
          <p:cNvSpPr>
            <a:spLocks noGrp="1"/>
          </p:cNvSpPr>
          <p:nvPr>
            <p:ph type="dt" sz="half" idx="10"/>
          </p:nvPr>
        </p:nvSpPr>
        <p:spPr>
          <a:xfrm>
            <a:off x="5400607" y="-29307"/>
            <a:ext cx="78118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06491-7241-4FE0-BE6A-D825A125799B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3F3E9"/>
                </a:solidFill>
              </a:defRPr>
            </a:lvl1pPr>
          </a:lstStyle>
          <a:p>
            <a:fld id="{1748221D-DE87-4FB0-BB00-253807C0BD51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7" name="Group 22"/>
          <p:cNvGrpSpPr>
            <a:grpSpLocks/>
          </p:cNvGrpSpPr>
          <p:nvPr userDrawn="1"/>
        </p:nvGrpSpPr>
        <p:grpSpPr bwMode="auto">
          <a:xfrm>
            <a:off x="0" y="228600"/>
            <a:ext cx="5943600" cy="6638925"/>
            <a:chOff x="2487613" y="285750"/>
            <a:chExt cx="2428875" cy="5654676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9"/>
          <p:cNvGrpSpPr>
            <a:grpSpLocks/>
          </p:cNvGrpSpPr>
          <p:nvPr userDrawn="1"/>
        </p:nvGrpSpPr>
        <p:grpSpPr bwMode="auto">
          <a:xfrm>
            <a:off x="26988" y="0"/>
            <a:ext cx="6450012" cy="6853238"/>
            <a:chOff x="6627813" y="194833"/>
            <a:chExt cx="1952625" cy="5678918"/>
          </a:xfrm>
        </p:grpSpPr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2147483646 w 103"/>
                <a:gd name="T1" fmla="*/ 2147483646 h 920"/>
                <a:gd name="T2" fmla="*/ 2147483646 w 103"/>
                <a:gd name="T3" fmla="*/ 2147483646 h 920"/>
                <a:gd name="T4" fmla="*/ 2147483646 w 103"/>
                <a:gd name="T5" fmla="*/ 2147483646 h 920"/>
                <a:gd name="T6" fmla="*/ 2147483646 w 103"/>
                <a:gd name="T7" fmla="*/ 2147483646 h 920"/>
                <a:gd name="T8" fmla="*/ 2147483646 w 103"/>
                <a:gd name="T9" fmla="*/ 2147483646 h 920"/>
                <a:gd name="T10" fmla="*/ 2147483646 w 103"/>
                <a:gd name="T11" fmla="*/ 2147483646 h 920"/>
                <a:gd name="T12" fmla="*/ 2147483646 w 103"/>
                <a:gd name="T13" fmla="*/ 2147483646 h 920"/>
                <a:gd name="T14" fmla="*/ 2147483646 w 103"/>
                <a:gd name="T15" fmla="*/ 2147483646 h 920"/>
                <a:gd name="T16" fmla="*/ 2147483646 w 103"/>
                <a:gd name="T17" fmla="*/ 2147483646 h 920"/>
                <a:gd name="T18" fmla="*/ 2147483646 w 103"/>
                <a:gd name="T19" fmla="*/ 2147483646 h 920"/>
                <a:gd name="T20" fmla="*/ 2147483646 w 103"/>
                <a:gd name="T21" fmla="*/ 2147483646 h 920"/>
                <a:gd name="T22" fmla="*/ 2147483646 w 103"/>
                <a:gd name="T23" fmla="*/ 0 h 920"/>
                <a:gd name="T24" fmla="*/ 0 w 103"/>
                <a:gd name="T25" fmla="*/ 0 h 920"/>
                <a:gd name="T26" fmla="*/ 2147483646 w 103"/>
                <a:gd name="T27" fmla="*/ 2147483646 h 920"/>
                <a:gd name="T28" fmla="*/ 2147483646 w 103"/>
                <a:gd name="T29" fmla="*/ 2147483646 h 9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2147483646 w 88"/>
                <a:gd name="T1" fmla="*/ 2147483646 h 330"/>
                <a:gd name="T2" fmla="*/ 2147483646 w 88"/>
                <a:gd name="T3" fmla="*/ 2147483646 h 330"/>
                <a:gd name="T4" fmla="*/ 2147483646 w 88"/>
                <a:gd name="T5" fmla="*/ 2147483646 h 330"/>
                <a:gd name="T6" fmla="*/ 2147483646 w 88"/>
                <a:gd name="T7" fmla="*/ 2147483646 h 330"/>
                <a:gd name="T8" fmla="*/ 2147483646 w 88"/>
                <a:gd name="T9" fmla="*/ 2147483646 h 330"/>
                <a:gd name="T10" fmla="*/ 0 w 88"/>
                <a:gd name="T11" fmla="*/ 0 h 330"/>
                <a:gd name="T12" fmla="*/ 2147483646 w 88"/>
                <a:gd name="T13" fmla="*/ 2147483646 h 330"/>
                <a:gd name="T14" fmla="*/ 2147483646 w 88"/>
                <a:gd name="T15" fmla="*/ 2147483646 h 3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2147483646 w 90"/>
                <a:gd name="T1" fmla="*/ 2147483646 h 207"/>
                <a:gd name="T2" fmla="*/ 0 w 90"/>
                <a:gd name="T3" fmla="*/ 0 h 207"/>
                <a:gd name="T4" fmla="*/ 2147483646 w 90"/>
                <a:gd name="T5" fmla="*/ 2147483646 h 207"/>
                <a:gd name="T6" fmla="*/ 2147483646 w 90"/>
                <a:gd name="T7" fmla="*/ 2147483646 h 207"/>
                <a:gd name="T8" fmla="*/ 2147483646 w 90"/>
                <a:gd name="T9" fmla="*/ 2147483646 h 207"/>
                <a:gd name="T10" fmla="*/ 2147483646 w 90"/>
                <a:gd name="T11" fmla="*/ 2147483646 h 207"/>
                <a:gd name="T12" fmla="*/ 2147483646 w 90"/>
                <a:gd name="T13" fmla="*/ 2147483646 h 207"/>
                <a:gd name="T14" fmla="*/ 2147483646 w 90"/>
                <a:gd name="T15" fmla="*/ 2147483646 h 2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2147483646 w 115"/>
                <a:gd name="T1" fmla="*/ 2147483646 h 467"/>
                <a:gd name="T2" fmla="*/ 2147483646 w 115"/>
                <a:gd name="T3" fmla="*/ 2147483646 h 467"/>
                <a:gd name="T4" fmla="*/ 2147483646 w 115"/>
                <a:gd name="T5" fmla="*/ 2147483646 h 467"/>
                <a:gd name="T6" fmla="*/ 2147483646 w 115"/>
                <a:gd name="T7" fmla="*/ 2147483646 h 467"/>
                <a:gd name="T8" fmla="*/ 0 w 115"/>
                <a:gd name="T9" fmla="*/ 0 h 467"/>
                <a:gd name="T10" fmla="*/ 2147483646 w 115"/>
                <a:gd name="T11" fmla="*/ 2147483646 h 467"/>
                <a:gd name="T12" fmla="*/ 2147483646 w 115"/>
                <a:gd name="T13" fmla="*/ 2147483646 h 467"/>
                <a:gd name="T14" fmla="*/ 2147483646 w 115"/>
                <a:gd name="T15" fmla="*/ 2147483646 h 467"/>
                <a:gd name="T16" fmla="*/ 2147483646 w 115"/>
                <a:gd name="T17" fmla="*/ 2147483646 h 467"/>
                <a:gd name="T18" fmla="*/ 2147483646 w 115"/>
                <a:gd name="T19" fmla="*/ 2147483646 h 467"/>
                <a:gd name="T20" fmla="*/ 2147483646 w 115"/>
                <a:gd name="T21" fmla="*/ 2147483646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2147483646 w 36"/>
                <a:gd name="T1" fmla="*/ 2147483646 h 633"/>
                <a:gd name="T2" fmla="*/ 2147483646 w 36"/>
                <a:gd name="T3" fmla="*/ 2147483646 h 633"/>
                <a:gd name="T4" fmla="*/ 2147483646 w 36"/>
                <a:gd name="T5" fmla="*/ 2147483646 h 633"/>
                <a:gd name="T6" fmla="*/ 2147483646 w 36"/>
                <a:gd name="T7" fmla="*/ 2147483646 h 633"/>
                <a:gd name="T8" fmla="*/ 2147483646 w 36"/>
                <a:gd name="T9" fmla="*/ 2147483646 h 633"/>
                <a:gd name="T10" fmla="*/ 2147483646 w 36"/>
                <a:gd name="T11" fmla="*/ 0 h 633"/>
                <a:gd name="T12" fmla="*/ 2147483646 w 36"/>
                <a:gd name="T13" fmla="*/ 0 h 633"/>
                <a:gd name="T14" fmla="*/ 2147483646 w 36"/>
                <a:gd name="T15" fmla="*/ 2147483646 h 633"/>
                <a:gd name="T16" fmla="*/ 2147483646 w 36"/>
                <a:gd name="T17" fmla="*/ 2147483646 h 633"/>
                <a:gd name="T18" fmla="*/ 2147483646 w 36"/>
                <a:gd name="T19" fmla="*/ 2147483646 h 633"/>
                <a:gd name="T20" fmla="*/ 2147483646 w 36"/>
                <a:gd name="T21" fmla="*/ 2147483646 h 633"/>
                <a:gd name="T22" fmla="*/ 2147483646 w 36"/>
                <a:gd name="T23" fmla="*/ 2147483646 h 633"/>
                <a:gd name="T24" fmla="*/ 2147483646 w 36"/>
                <a:gd name="T25" fmla="*/ 2147483646 h 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147483646 w 28"/>
                <a:gd name="T1" fmla="*/ 2147483646 h 59"/>
                <a:gd name="T2" fmla="*/ 2147483646 w 28"/>
                <a:gd name="T3" fmla="*/ 2147483646 h 59"/>
                <a:gd name="T4" fmla="*/ 0 w 28"/>
                <a:gd name="T5" fmla="*/ 0 h 59"/>
                <a:gd name="T6" fmla="*/ 2147483646 w 28"/>
                <a:gd name="T7" fmla="*/ 2147483646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2147483646 w 17"/>
                <a:gd name="T1" fmla="*/ 2147483646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0 w 17"/>
                <a:gd name="T9" fmla="*/ 0 h 107"/>
                <a:gd name="T10" fmla="*/ 0 w 17"/>
                <a:gd name="T11" fmla="*/ 2147483646 h 107"/>
                <a:gd name="T12" fmla="*/ 2147483646 w 17"/>
                <a:gd name="T13" fmla="*/ 2147483646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2147483646 w 294"/>
                <a:gd name="T1" fmla="*/ 2147483646 h 568"/>
                <a:gd name="T2" fmla="*/ 2147483646 w 294"/>
                <a:gd name="T3" fmla="*/ 2147483646 h 568"/>
                <a:gd name="T4" fmla="*/ 2147483646 w 294"/>
                <a:gd name="T5" fmla="*/ 2147483646 h 568"/>
                <a:gd name="T6" fmla="*/ 2147483646 w 294"/>
                <a:gd name="T7" fmla="*/ 2147483646 h 568"/>
                <a:gd name="T8" fmla="*/ 2147483646 w 294"/>
                <a:gd name="T9" fmla="*/ 2147483646 h 568"/>
                <a:gd name="T10" fmla="*/ 2147483646 w 294"/>
                <a:gd name="T11" fmla="*/ 2147483646 h 568"/>
                <a:gd name="T12" fmla="*/ 2147483646 w 294"/>
                <a:gd name="T13" fmla="*/ 0 h 568"/>
                <a:gd name="T14" fmla="*/ 2147483646 w 294"/>
                <a:gd name="T15" fmla="*/ 0 h 568"/>
                <a:gd name="T16" fmla="*/ 2147483646 w 294"/>
                <a:gd name="T17" fmla="*/ 2147483646 h 568"/>
                <a:gd name="T18" fmla="*/ 2147483646 w 294"/>
                <a:gd name="T19" fmla="*/ 2147483646 h 568"/>
                <a:gd name="T20" fmla="*/ 2147483646 w 294"/>
                <a:gd name="T21" fmla="*/ 2147483646 h 568"/>
                <a:gd name="T22" fmla="*/ 2147483646 w 294"/>
                <a:gd name="T23" fmla="*/ 2147483646 h 568"/>
                <a:gd name="T24" fmla="*/ 2147483646 w 294"/>
                <a:gd name="T25" fmla="*/ 2147483646 h 568"/>
                <a:gd name="T26" fmla="*/ 0 w 294"/>
                <a:gd name="T27" fmla="*/ 2147483646 h 568"/>
                <a:gd name="T28" fmla="*/ 2147483646 w 294"/>
                <a:gd name="T29" fmla="*/ 2147483646 h 568"/>
                <a:gd name="T30" fmla="*/ 2147483646 w 294"/>
                <a:gd name="T31" fmla="*/ 2147483646 h 5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2147483646 w 25"/>
                <a:gd name="T3" fmla="*/ 2147483646 h 53"/>
                <a:gd name="T4" fmla="*/ 2147483646 w 25"/>
                <a:gd name="T5" fmla="*/ 2147483646 h 53"/>
                <a:gd name="T6" fmla="*/ 0 w 2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2147483646 w 29"/>
                <a:gd name="T3" fmla="*/ 2147483646 h 141"/>
                <a:gd name="T4" fmla="*/ 2147483646 w 29"/>
                <a:gd name="T5" fmla="*/ 2147483646 h 141"/>
                <a:gd name="T6" fmla="*/ 2147483646 w 29"/>
                <a:gd name="T7" fmla="*/ 2147483646 h 141"/>
                <a:gd name="T8" fmla="*/ 2147483646 w 29"/>
                <a:gd name="T9" fmla="*/ 2147483646 h 141"/>
                <a:gd name="T10" fmla="*/ 2147483646 w 29"/>
                <a:gd name="T11" fmla="*/ 2147483646 h 141"/>
                <a:gd name="T12" fmla="*/ 2147483646 w 29"/>
                <a:gd name="T13" fmla="*/ 2147483646 h 141"/>
                <a:gd name="T14" fmla="*/ 0 w 29"/>
                <a:gd name="T15" fmla="*/ 0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2147483646 h 48"/>
                <a:gd name="T8" fmla="*/ 0 w 8"/>
                <a:gd name="T9" fmla="*/ 0 h 48"/>
                <a:gd name="T10" fmla="*/ 0 w 8"/>
                <a:gd name="T11" fmla="*/ 2147483646 h 48"/>
                <a:gd name="T12" fmla="*/ 0 w 8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2147483646 w 44"/>
                <a:gd name="T1" fmla="*/ 2147483646 h 111"/>
                <a:gd name="T2" fmla="*/ 0 w 44"/>
                <a:gd name="T3" fmla="*/ 0 h 111"/>
                <a:gd name="T4" fmla="*/ 2147483646 w 44"/>
                <a:gd name="T5" fmla="*/ 2147483646 h 111"/>
                <a:gd name="T6" fmla="*/ 2147483646 w 44"/>
                <a:gd name="T7" fmla="*/ 2147483646 h 111"/>
                <a:gd name="T8" fmla="*/ 2147483646 w 44"/>
                <a:gd name="T9" fmla="*/ 2147483646 h 111"/>
                <a:gd name="T10" fmla="*/ 2147483646 w 44"/>
                <a:gd name="T11" fmla="*/ 2147483646 h 111"/>
                <a:gd name="T12" fmla="*/ 2147483646 w 44"/>
                <a:gd name="T13" fmla="*/ 2147483646 h 111"/>
                <a:gd name="T14" fmla="*/ 2147483646 w 44"/>
                <a:gd name="T15" fmla="*/ 2147483646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584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2D13C9-31CE-4E21-9EBD-AF2E60E71736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9638581" y="46037"/>
            <a:ext cx="2300377" cy="36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第二章  导数与微分</a:t>
            </a:r>
            <a:endParaRPr lang="zh-CN" altLang="en-US" dirty="0"/>
          </a:p>
        </p:txBody>
      </p:sp>
      <p:sp>
        <p:nvSpPr>
          <p:cNvPr id="23" name="日期占位符 29"/>
          <p:cNvSpPr>
            <a:spLocks noGrp="1"/>
          </p:cNvSpPr>
          <p:nvPr>
            <p:ph type="dt" sz="half" idx="10"/>
          </p:nvPr>
        </p:nvSpPr>
        <p:spPr>
          <a:xfrm>
            <a:off x="5400607" y="-29307"/>
            <a:ext cx="78118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76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5B165-3720-41DC-A30F-4C3A6FE4EDD7}" type="slidenum">
              <a:rPr lang="en-US" altLang="zh-CN" smtClean="0">
                <a:latin typeface="Verdana" panose="020B0604030504040204" pitchFamily="34" charset="0"/>
              </a:rPr>
              <a:pPr/>
              <a:t>‹#›</a:t>
            </a:fld>
            <a:endParaRPr lang="en-US" altLang="zh-CN">
              <a:latin typeface="Verdana" panose="020B0604030504040204" pitchFamily="34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9638581" y="46037"/>
            <a:ext cx="2300377" cy="36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第二章  导数与微分</a:t>
            </a:r>
            <a:endParaRPr lang="zh-CN" altLang="en-US" dirty="0"/>
          </a:p>
        </p:txBody>
      </p:sp>
      <p:grpSp>
        <p:nvGrpSpPr>
          <p:cNvPr id="7" name="Group 22"/>
          <p:cNvGrpSpPr>
            <a:grpSpLocks/>
          </p:cNvGrpSpPr>
          <p:nvPr userDrawn="1"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1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56A3C-16D6-4E70-A0A2-8474D334D917}" type="datetime10">
              <a:rPr lang="zh-CN" altLang="en-US" smtClean="0">
                <a:solidFill>
                  <a:srgbClr val="FFFFF4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FFFFF4">
                  <a:shade val="9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4">
                  <a:shade val="9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3F3E9"/>
                </a:solidFill>
              </a:defRPr>
            </a:lvl1pPr>
          </a:lstStyle>
          <a:p>
            <a:fld id="{F92187DC-625F-48D4-AB97-8F509C6A48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956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1651C-61B5-4644-9B78-F3596945C724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2D13C9-31CE-4E21-9EBD-AF2E60E7173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9279028" y="107195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第一章 随机事件与概率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381000" y="107195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第二节  概率的定义及其性质</a:t>
            </a:r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9"/>
          <p:cNvGrpSpPr>
            <a:grpSpLocks/>
          </p:cNvGrpSpPr>
          <p:nvPr userDrawn="1"/>
        </p:nvGrpSpPr>
        <p:grpSpPr bwMode="auto"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2147483646 w 103"/>
                <a:gd name="T1" fmla="*/ 2147483646 h 920"/>
                <a:gd name="T2" fmla="*/ 2147483646 w 103"/>
                <a:gd name="T3" fmla="*/ 2147483646 h 920"/>
                <a:gd name="T4" fmla="*/ 2147483646 w 103"/>
                <a:gd name="T5" fmla="*/ 2147483646 h 920"/>
                <a:gd name="T6" fmla="*/ 2147483646 w 103"/>
                <a:gd name="T7" fmla="*/ 2147483646 h 920"/>
                <a:gd name="T8" fmla="*/ 2147483646 w 103"/>
                <a:gd name="T9" fmla="*/ 2147483646 h 920"/>
                <a:gd name="T10" fmla="*/ 2147483646 w 103"/>
                <a:gd name="T11" fmla="*/ 2147483646 h 920"/>
                <a:gd name="T12" fmla="*/ 2147483646 w 103"/>
                <a:gd name="T13" fmla="*/ 2147483646 h 920"/>
                <a:gd name="T14" fmla="*/ 2147483646 w 103"/>
                <a:gd name="T15" fmla="*/ 2147483646 h 920"/>
                <a:gd name="T16" fmla="*/ 2147483646 w 103"/>
                <a:gd name="T17" fmla="*/ 2147483646 h 920"/>
                <a:gd name="T18" fmla="*/ 2147483646 w 103"/>
                <a:gd name="T19" fmla="*/ 2147483646 h 920"/>
                <a:gd name="T20" fmla="*/ 2147483646 w 103"/>
                <a:gd name="T21" fmla="*/ 2147483646 h 920"/>
                <a:gd name="T22" fmla="*/ 2147483646 w 103"/>
                <a:gd name="T23" fmla="*/ 0 h 920"/>
                <a:gd name="T24" fmla="*/ 0 w 103"/>
                <a:gd name="T25" fmla="*/ 0 h 920"/>
                <a:gd name="T26" fmla="*/ 2147483646 w 103"/>
                <a:gd name="T27" fmla="*/ 2147483646 h 920"/>
                <a:gd name="T28" fmla="*/ 2147483646 w 103"/>
                <a:gd name="T29" fmla="*/ 2147483646 h 9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2147483646 w 88"/>
                <a:gd name="T1" fmla="*/ 2147483646 h 330"/>
                <a:gd name="T2" fmla="*/ 2147483646 w 88"/>
                <a:gd name="T3" fmla="*/ 2147483646 h 330"/>
                <a:gd name="T4" fmla="*/ 2147483646 w 88"/>
                <a:gd name="T5" fmla="*/ 2147483646 h 330"/>
                <a:gd name="T6" fmla="*/ 2147483646 w 88"/>
                <a:gd name="T7" fmla="*/ 2147483646 h 330"/>
                <a:gd name="T8" fmla="*/ 2147483646 w 88"/>
                <a:gd name="T9" fmla="*/ 2147483646 h 330"/>
                <a:gd name="T10" fmla="*/ 0 w 88"/>
                <a:gd name="T11" fmla="*/ 0 h 330"/>
                <a:gd name="T12" fmla="*/ 2147483646 w 88"/>
                <a:gd name="T13" fmla="*/ 2147483646 h 330"/>
                <a:gd name="T14" fmla="*/ 2147483646 w 88"/>
                <a:gd name="T15" fmla="*/ 2147483646 h 3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2147483646 w 90"/>
                <a:gd name="T1" fmla="*/ 2147483646 h 207"/>
                <a:gd name="T2" fmla="*/ 0 w 90"/>
                <a:gd name="T3" fmla="*/ 0 h 207"/>
                <a:gd name="T4" fmla="*/ 2147483646 w 90"/>
                <a:gd name="T5" fmla="*/ 2147483646 h 207"/>
                <a:gd name="T6" fmla="*/ 2147483646 w 90"/>
                <a:gd name="T7" fmla="*/ 2147483646 h 207"/>
                <a:gd name="T8" fmla="*/ 2147483646 w 90"/>
                <a:gd name="T9" fmla="*/ 2147483646 h 207"/>
                <a:gd name="T10" fmla="*/ 2147483646 w 90"/>
                <a:gd name="T11" fmla="*/ 2147483646 h 207"/>
                <a:gd name="T12" fmla="*/ 2147483646 w 90"/>
                <a:gd name="T13" fmla="*/ 2147483646 h 207"/>
                <a:gd name="T14" fmla="*/ 2147483646 w 90"/>
                <a:gd name="T15" fmla="*/ 2147483646 h 2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2147483646 w 115"/>
                <a:gd name="T1" fmla="*/ 2147483646 h 467"/>
                <a:gd name="T2" fmla="*/ 2147483646 w 115"/>
                <a:gd name="T3" fmla="*/ 2147483646 h 467"/>
                <a:gd name="T4" fmla="*/ 2147483646 w 115"/>
                <a:gd name="T5" fmla="*/ 2147483646 h 467"/>
                <a:gd name="T6" fmla="*/ 2147483646 w 115"/>
                <a:gd name="T7" fmla="*/ 2147483646 h 467"/>
                <a:gd name="T8" fmla="*/ 0 w 115"/>
                <a:gd name="T9" fmla="*/ 0 h 467"/>
                <a:gd name="T10" fmla="*/ 2147483646 w 115"/>
                <a:gd name="T11" fmla="*/ 2147483646 h 467"/>
                <a:gd name="T12" fmla="*/ 2147483646 w 115"/>
                <a:gd name="T13" fmla="*/ 2147483646 h 467"/>
                <a:gd name="T14" fmla="*/ 2147483646 w 115"/>
                <a:gd name="T15" fmla="*/ 2147483646 h 467"/>
                <a:gd name="T16" fmla="*/ 2147483646 w 115"/>
                <a:gd name="T17" fmla="*/ 2147483646 h 467"/>
                <a:gd name="T18" fmla="*/ 2147483646 w 115"/>
                <a:gd name="T19" fmla="*/ 2147483646 h 467"/>
                <a:gd name="T20" fmla="*/ 2147483646 w 115"/>
                <a:gd name="T21" fmla="*/ 2147483646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2147483646 w 36"/>
                <a:gd name="T1" fmla="*/ 2147483646 h 633"/>
                <a:gd name="T2" fmla="*/ 2147483646 w 36"/>
                <a:gd name="T3" fmla="*/ 2147483646 h 633"/>
                <a:gd name="T4" fmla="*/ 2147483646 w 36"/>
                <a:gd name="T5" fmla="*/ 2147483646 h 633"/>
                <a:gd name="T6" fmla="*/ 2147483646 w 36"/>
                <a:gd name="T7" fmla="*/ 2147483646 h 633"/>
                <a:gd name="T8" fmla="*/ 2147483646 w 36"/>
                <a:gd name="T9" fmla="*/ 2147483646 h 633"/>
                <a:gd name="T10" fmla="*/ 2147483646 w 36"/>
                <a:gd name="T11" fmla="*/ 0 h 633"/>
                <a:gd name="T12" fmla="*/ 2147483646 w 36"/>
                <a:gd name="T13" fmla="*/ 0 h 633"/>
                <a:gd name="T14" fmla="*/ 2147483646 w 36"/>
                <a:gd name="T15" fmla="*/ 2147483646 h 633"/>
                <a:gd name="T16" fmla="*/ 2147483646 w 36"/>
                <a:gd name="T17" fmla="*/ 2147483646 h 633"/>
                <a:gd name="T18" fmla="*/ 2147483646 w 36"/>
                <a:gd name="T19" fmla="*/ 2147483646 h 633"/>
                <a:gd name="T20" fmla="*/ 2147483646 w 36"/>
                <a:gd name="T21" fmla="*/ 2147483646 h 633"/>
                <a:gd name="T22" fmla="*/ 2147483646 w 36"/>
                <a:gd name="T23" fmla="*/ 2147483646 h 633"/>
                <a:gd name="T24" fmla="*/ 2147483646 w 36"/>
                <a:gd name="T25" fmla="*/ 2147483646 h 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147483646 w 28"/>
                <a:gd name="T1" fmla="*/ 2147483646 h 59"/>
                <a:gd name="T2" fmla="*/ 2147483646 w 28"/>
                <a:gd name="T3" fmla="*/ 2147483646 h 59"/>
                <a:gd name="T4" fmla="*/ 0 w 28"/>
                <a:gd name="T5" fmla="*/ 0 h 59"/>
                <a:gd name="T6" fmla="*/ 2147483646 w 28"/>
                <a:gd name="T7" fmla="*/ 2147483646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2147483646 w 17"/>
                <a:gd name="T1" fmla="*/ 2147483646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0 w 17"/>
                <a:gd name="T9" fmla="*/ 0 h 107"/>
                <a:gd name="T10" fmla="*/ 0 w 17"/>
                <a:gd name="T11" fmla="*/ 2147483646 h 107"/>
                <a:gd name="T12" fmla="*/ 2147483646 w 17"/>
                <a:gd name="T13" fmla="*/ 2147483646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2147483646 w 294"/>
                <a:gd name="T1" fmla="*/ 2147483646 h 568"/>
                <a:gd name="T2" fmla="*/ 2147483646 w 294"/>
                <a:gd name="T3" fmla="*/ 2147483646 h 568"/>
                <a:gd name="T4" fmla="*/ 2147483646 w 294"/>
                <a:gd name="T5" fmla="*/ 2147483646 h 568"/>
                <a:gd name="T6" fmla="*/ 2147483646 w 294"/>
                <a:gd name="T7" fmla="*/ 2147483646 h 568"/>
                <a:gd name="T8" fmla="*/ 2147483646 w 294"/>
                <a:gd name="T9" fmla="*/ 2147483646 h 568"/>
                <a:gd name="T10" fmla="*/ 2147483646 w 294"/>
                <a:gd name="T11" fmla="*/ 2147483646 h 568"/>
                <a:gd name="T12" fmla="*/ 2147483646 w 294"/>
                <a:gd name="T13" fmla="*/ 0 h 568"/>
                <a:gd name="T14" fmla="*/ 2147483646 w 294"/>
                <a:gd name="T15" fmla="*/ 0 h 568"/>
                <a:gd name="T16" fmla="*/ 2147483646 w 294"/>
                <a:gd name="T17" fmla="*/ 2147483646 h 568"/>
                <a:gd name="T18" fmla="*/ 2147483646 w 294"/>
                <a:gd name="T19" fmla="*/ 2147483646 h 568"/>
                <a:gd name="T20" fmla="*/ 2147483646 w 294"/>
                <a:gd name="T21" fmla="*/ 2147483646 h 568"/>
                <a:gd name="T22" fmla="*/ 2147483646 w 294"/>
                <a:gd name="T23" fmla="*/ 2147483646 h 568"/>
                <a:gd name="T24" fmla="*/ 2147483646 w 294"/>
                <a:gd name="T25" fmla="*/ 2147483646 h 568"/>
                <a:gd name="T26" fmla="*/ 0 w 294"/>
                <a:gd name="T27" fmla="*/ 2147483646 h 568"/>
                <a:gd name="T28" fmla="*/ 2147483646 w 294"/>
                <a:gd name="T29" fmla="*/ 2147483646 h 568"/>
                <a:gd name="T30" fmla="*/ 2147483646 w 294"/>
                <a:gd name="T31" fmla="*/ 2147483646 h 5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2147483646 w 25"/>
                <a:gd name="T3" fmla="*/ 2147483646 h 53"/>
                <a:gd name="T4" fmla="*/ 2147483646 w 25"/>
                <a:gd name="T5" fmla="*/ 2147483646 h 53"/>
                <a:gd name="T6" fmla="*/ 0 w 2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2147483646 w 29"/>
                <a:gd name="T3" fmla="*/ 2147483646 h 141"/>
                <a:gd name="T4" fmla="*/ 2147483646 w 29"/>
                <a:gd name="T5" fmla="*/ 2147483646 h 141"/>
                <a:gd name="T6" fmla="*/ 2147483646 w 29"/>
                <a:gd name="T7" fmla="*/ 2147483646 h 141"/>
                <a:gd name="T8" fmla="*/ 2147483646 w 29"/>
                <a:gd name="T9" fmla="*/ 2147483646 h 141"/>
                <a:gd name="T10" fmla="*/ 2147483646 w 29"/>
                <a:gd name="T11" fmla="*/ 2147483646 h 141"/>
                <a:gd name="T12" fmla="*/ 2147483646 w 29"/>
                <a:gd name="T13" fmla="*/ 2147483646 h 141"/>
                <a:gd name="T14" fmla="*/ 0 w 29"/>
                <a:gd name="T15" fmla="*/ 0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2147483646 h 48"/>
                <a:gd name="T8" fmla="*/ 0 w 8"/>
                <a:gd name="T9" fmla="*/ 0 h 48"/>
                <a:gd name="T10" fmla="*/ 0 w 8"/>
                <a:gd name="T11" fmla="*/ 2147483646 h 48"/>
                <a:gd name="T12" fmla="*/ 0 w 8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2147483646 w 44"/>
                <a:gd name="T1" fmla="*/ 2147483646 h 111"/>
                <a:gd name="T2" fmla="*/ 0 w 44"/>
                <a:gd name="T3" fmla="*/ 0 h 111"/>
                <a:gd name="T4" fmla="*/ 2147483646 w 44"/>
                <a:gd name="T5" fmla="*/ 2147483646 h 111"/>
                <a:gd name="T6" fmla="*/ 2147483646 w 44"/>
                <a:gd name="T7" fmla="*/ 2147483646 h 111"/>
                <a:gd name="T8" fmla="*/ 2147483646 w 44"/>
                <a:gd name="T9" fmla="*/ 2147483646 h 111"/>
                <a:gd name="T10" fmla="*/ 2147483646 w 44"/>
                <a:gd name="T11" fmla="*/ 2147483646 h 111"/>
                <a:gd name="T12" fmla="*/ 2147483646 w 44"/>
                <a:gd name="T13" fmla="*/ 2147483646 h 111"/>
                <a:gd name="T14" fmla="*/ 2147483646 w 44"/>
                <a:gd name="T15" fmla="*/ 2147483646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592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79FFD-693F-4B17-9DD7-0254DC74FB77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2D13C9-31CE-4E21-9EBD-AF2E60E7173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9279028" y="107195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第一章 随机事件与概率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381000" y="107195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第三节  等可能概型</a:t>
            </a:r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9"/>
          <p:cNvGrpSpPr>
            <a:grpSpLocks/>
          </p:cNvGrpSpPr>
          <p:nvPr userDrawn="1"/>
        </p:nvGrpSpPr>
        <p:grpSpPr bwMode="auto"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2147483646 w 103"/>
                <a:gd name="T1" fmla="*/ 2147483646 h 920"/>
                <a:gd name="T2" fmla="*/ 2147483646 w 103"/>
                <a:gd name="T3" fmla="*/ 2147483646 h 920"/>
                <a:gd name="T4" fmla="*/ 2147483646 w 103"/>
                <a:gd name="T5" fmla="*/ 2147483646 h 920"/>
                <a:gd name="T6" fmla="*/ 2147483646 w 103"/>
                <a:gd name="T7" fmla="*/ 2147483646 h 920"/>
                <a:gd name="T8" fmla="*/ 2147483646 w 103"/>
                <a:gd name="T9" fmla="*/ 2147483646 h 920"/>
                <a:gd name="T10" fmla="*/ 2147483646 w 103"/>
                <a:gd name="T11" fmla="*/ 2147483646 h 920"/>
                <a:gd name="T12" fmla="*/ 2147483646 w 103"/>
                <a:gd name="T13" fmla="*/ 2147483646 h 920"/>
                <a:gd name="T14" fmla="*/ 2147483646 w 103"/>
                <a:gd name="T15" fmla="*/ 2147483646 h 920"/>
                <a:gd name="T16" fmla="*/ 2147483646 w 103"/>
                <a:gd name="T17" fmla="*/ 2147483646 h 920"/>
                <a:gd name="T18" fmla="*/ 2147483646 w 103"/>
                <a:gd name="T19" fmla="*/ 2147483646 h 920"/>
                <a:gd name="T20" fmla="*/ 2147483646 w 103"/>
                <a:gd name="T21" fmla="*/ 2147483646 h 920"/>
                <a:gd name="T22" fmla="*/ 2147483646 w 103"/>
                <a:gd name="T23" fmla="*/ 0 h 920"/>
                <a:gd name="T24" fmla="*/ 0 w 103"/>
                <a:gd name="T25" fmla="*/ 0 h 920"/>
                <a:gd name="T26" fmla="*/ 2147483646 w 103"/>
                <a:gd name="T27" fmla="*/ 2147483646 h 920"/>
                <a:gd name="T28" fmla="*/ 2147483646 w 103"/>
                <a:gd name="T29" fmla="*/ 2147483646 h 9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2147483646 w 88"/>
                <a:gd name="T1" fmla="*/ 2147483646 h 330"/>
                <a:gd name="T2" fmla="*/ 2147483646 w 88"/>
                <a:gd name="T3" fmla="*/ 2147483646 h 330"/>
                <a:gd name="T4" fmla="*/ 2147483646 w 88"/>
                <a:gd name="T5" fmla="*/ 2147483646 h 330"/>
                <a:gd name="T6" fmla="*/ 2147483646 w 88"/>
                <a:gd name="T7" fmla="*/ 2147483646 h 330"/>
                <a:gd name="T8" fmla="*/ 2147483646 w 88"/>
                <a:gd name="T9" fmla="*/ 2147483646 h 330"/>
                <a:gd name="T10" fmla="*/ 0 w 88"/>
                <a:gd name="T11" fmla="*/ 0 h 330"/>
                <a:gd name="T12" fmla="*/ 2147483646 w 88"/>
                <a:gd name="T13" fmla="*/ 2147483646 h 330"/>
                <a:gd name="T14" fmla="*/ 2147483646 w 88"/>
                <a:gd name="T15" fmla="*/ 2147483646 h 3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2147483646 w 90"/>
                <a:gd name="T1" fmla="*/ 2147483646 h 207"/>
                <a:gd name="T2" fmla="*/ 0 w 90"/>
                <a:gd name="T3" fmla="*/ 0 h 207"/>
                <a:gd name="T4" fmla="*/ 2147483646 w 90"/>
                <a:gd name="T5" fmla="*/ 2147483646 h 207"/>
                <a:gd name="T6" fmla="*/ 2147483646 w 90"/>
                <a:gd name="T7" fmla="*/ 2147483646 h 207"/>
                <a:gd name="T8" fmla="*/ 2147483646 w 90"/>
                <a:gd name="T9" fmla="*/ 2147483646 h 207"/>
                <a:gd name="T10" fmla="*/ 2147483646 w 90"/>
                <a:gd name="T11" fmla="*/ 2147483646 h 207"/>
                <a:gd name="T12" fmla="*/ 2147483646 w 90"/>
                <a:gd name="T13" fmla="*/ 2147483646 h 207"/>
                <a:gd name="T14" fmla="*/ 2147483646 w 90"/>
                <a:gd name="T15" fmla="*/ 2147483646 h 2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2147483646 w 115"/>
                <a:gd name="T1" fmla="*/ 2147483646 h 467"/>
                <a:gd name="T2" fmla="*/ 2147483646 w 115"/>
                <a:gd name="T3" fmla="*/ 2147483646 h 467"/>
                <a:gd name="T4" fmla="*/ 2147483646 w 115"/>
                <a:gd name="T5" fmla="*/ 2147483646 h 467"/>
                <a:gd name="T6" fmla="*/ 2147483646 w 115"/>
                <a:gd name="T7" fmla="*/ 2147483646 h 467"/>
                <a:gd name="T8" fmla="*/ 0 w 115"/>
                <a:gd name="T9" fmla="*/ 0 h 467"/>
                <a:gd name="T10" fmla="*/ 2147483646 w 115"/>
                <a:gd name="T11" fmla="*/ 2147483646 h 467"/>
                <a:gd name="T12" fmla="*/ 2147483646 w 115"/>
                <a:gd name="T13" fmla="*/ 2147483646 h 467"/>
                <a:gd name="T14" fmla="*/ 2147483646 w 115"/>
                <a:gd name="T15" fmla="*/ 2147483646 h 467"/>
                <a:gd name="T16" fmla="*/ 2147483646 w 115"/>
                <a:gd name="T17" fmla="*/ 2147483646 h 467"/>
                <a:gd name="T18" fmla="*/ 2147483646 w 115"/>
                <a:gd name="T19" fmla="*/ 2147483646 h 467"/>
                <a:gd name="T20" fmla="*/ 2147483646 w 115"/>
                <a:gd name="T21" fmla="*/ 2147483646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2147483646 w 36"/>
                <a:gd name="T1" fmla="*/ 2147483646 h 633"/>
                <a:gd name="T2" fmla="*/ 2147483646 w 36"/>
                <a:gd name="T3" fmla="*/ 2147483646 h 633"/>
                <a:gd name="T4" fmla="*/ 2147483646 w 36"/>
                <a:gd name="T5" fmla="*/ 2147483646 h 633"/>
                <a:gd name="T6" fmla="*/ 2147483646 w 36"/>
                <a:gd name="T7" fmla="*/ 2147483646 h 633"/>
                <a:gd name="T8" fmla="*/ 2147483646 w 36"/>
                <a:gd name="T9" fmla="*/ 2147483646 h 633"/>
                <a:gd name="T10" fmla="*/ 2147483646 w 36"/>
                <a:gd name="T11" fmla="*/ 0 h 633"/>
                <a:gd name="T12" fmla="*/ 2147483646 w 36"/>
                <a:gd name="T13" fmla="*/ 0 h 633"/>
                <a:gd name="T14" fmla="*/ 2147483646 w 36"/>
                <a:gd name="T15" fmla="*/ 2147483646 h 633"/>
                <a:gd name="T16" fmla="*/ 2147483646 w 36"/>
                <a:gd name="T17" fmla="*/ 2147483646 h 633"/>
                <a:gd name="T18" fmla="*/ 2147483646 w 36"/>
                <a:gd name="T19" fmla="*/ 2147483646 h 633"/>
                <a:gd name="T20" fmla="*/ 2147483646 w 36"/>
                <a:gd name="T21" fmla="*/ 2147483646 h 633"/>
                <a:gd name="T22" fmla="*/ 2147483646 w 36"/>
                <a:gd name="T23" fmla="*/ 2147483646 h 633"/>
                <a:gd name="T24" fmla="*/ 2147483646 w 36"/>
                <a:gd name="T25" fmla="*/ 2147483646 h 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147483646 w 28"/>
                <a:gd name="T1" fmla="*/ 2147483646 h 59"/>
                <a:gd name="T2" fmla="*/ 2147483646 w 28"/>
                <a:gd name="T3" fmla="*/ 2147483646 h 59"/>
                <a:gd name="T4" fmla="*/ 0 w 28"/>
                <a:gd name="T5" fmla="*/ 0 h 59"/>
                <a:gd name="T6" fmla="*/ 2147483646 w 28"/>
                <a:gd name="T7" fmla="*/ 2147483646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2147483646 w 17"/>
                <a:gd name="T1" fmla="*/ 2147483646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0 w 17"/>
                <a:gd name="T9" fmla="*/ 0 h 107"/>
                <a:gd name="T10" fmla="*/ 0 w 17"/>
                <a:gd name="T11" fmla="*/ 2147483646 h 107"/>
                <a:gd name="T12" fmla="*/ 2147483646 w 17"/>
                <a:gd name="T13" fmla="*/ 2147483646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2147483646 w 294"/>
                <a:gd name="T1" fmla="*/ 2147483646 h 568"/>
                <a:gd name="T2" fmla="*/ 2147483646 w 294"/>
                <a:gd name="T3" fmla="*/ 2147483646 h 568"/>
                <a:gd name="T4" fmla="*/ 2147483646 w 294"/>
                <a:gd name="T5" fmla="*/ 2147483646 h 568"/>
                <a:gd name="T6" fmla="*/ 2147483646 w 294"/>
                <a:gd name="T7" fmla="*/ 2147483646 h 568"/>
                <a:gd name="T8" fmla="*/ 2147483646 w 294"/>
                <a:gd name="T9" fmla="*/ 2147483646 h 568"/>
                <a:gd name="T10" fmla="*/ 2147483646 w 294"/>
                <a:gd name="T11" fmla="*/ 2147483646 h 568"/>
                <a:gd name="T12" fmla="*/ 2147483646 w 294"/>
                <a:gd name="T13" fmla="*/ 0 h 568"/>
                <a:gd name="T14" fmla="*/ 2147483646 w 294"/>
                <a:gd name="T15" fmla="*/ 0 h 568"/>
                <a:gd name="T16" fmla="*/ 2147483646 w 294"/>
                <a:gd name="T17" fmla="*/ 2147483646 h 568"/>
                <a:gd name="T18" fmla="*/ 2147483646 w 294"/>
                <a:gd name="T19" fmla="*/ 2147483646 h 568"/>
                <a:gd name="T20" fmla="*/ 2147483646 w 294"/>
                <a:gd name="T21" fmla="*/ 2147483646 h 568"/>
                <a:gd name="T22" fmla="*/ 2147483646 w 294"/>
                <a:gd name="T23" fmla="*/ 2147483646 h 568"/>
                <a:gd name="T24" fmla="*/ 2147483646 w 294"/>
                <a:gd name="T25" fmla="*/ 2147483646 h 568"/>
                <a:gd name="T26" fmla="*/ 0 w 294"/>
                <a:gd name="T27" fmla="*/ 2147483646 h 568"/>
                <a:gd name="T28" fmla="*/ 2147483646 w 294"/>
                <a:gd name="T29" fmla="*/ 2147483646 h 568"/>
                <a:gd name="T30" fmla="*/ 2147483646 w 294"/>
                <a:gd name="T31" fmla="*/ 2147483646 h 5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2147483646 w 25"/>
                <a:gd name="T3" fmla="*/ 2147483646 h 53"/>
                <a:gd name="T4" fmla="*/ 2147483646 w 25"/>
                <a:gd name="T5" fmla="*/ 2147483646 h 53"/>
                <a:gd name="T6" fmla="*/ 0 w 2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2147483646 w 29"/>
                <a:gd name="T3" fmla="*/ 2147483646 h 141"/>
                <a:gd name="T4" fmla="*/ 2147483646 w 29"/>
                <a:gd name="T5" fmla="*/ 2147483646 h 141"/>
                <a:gd name="T6" fmla="*/ 2147483646 w 29"/>
                <a:gd name="T7" fmla="*/ 2147483646 h 141"/>
                <a:gd name="T8" fmla="*/ 2147483646 w 29"/>
                <a:gd name="T9" fmla="*/ 2147483646 h 141"/>
                <a:gd name="T10" fmla="*/ 2147483646 w 29"/>
                <a:gd name="T11" fmla="*/ 2147483646 h 141"/>
                <a:gd name="T12" fmla="*/ 2147483646 w 29"/>
                <a:gd name="T13" fmla="*/ 2147483646 h 141"/>
                <a:gd name="T14" fmla="*/ 0 w 29"/>
                <a:gd name="T15" fmla="*/ 0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2147483646 h 48"/>
                <a:gd name="T8" fmla="*/ 0 w 8"/>
                <a:gd name="T9" fmla="*/ 0 h 48"/>
                <a:gd name="T10" fmla="*/ 0 w 8"/>
                <a:gd name="T11" fmla="*/ 2147483646 h 48"/>
                <a:gd name="T12" fmla="*/ 0 w 8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2147483646 w 44"/>
                <a:gd name="T1" fmla="*/ 2147483646 h 111"/>
                <a:gd name="T2" fmla="*/ 0 w 44"/>
                <a:gd name="T3" fmla="*/ 0 h 111"/>
                <a:gd name="T4" fmla="*/ 2147483646 w 44"/>
                <a:gd name="T5" fmla="*/ 2147483646 h 111"/>
                <a:gd name="T6" fmla="*/ 2147483646 w 44"/>
                <a:gd name="T7" fmla="*/ 2147483646 h 111"/>
                <a:gd name="T8" fmla="*/ 2147483646 w 44"/>
                <a:gd name="T9" fmla="*/ 2147483646 h 111"/>
                <a:gd name="T10" fmla="*/ 2147483646 w 44"/>
                <a:gd name="T11" fmla="*/ 2147483646 h 111"/>
                <a:gd name="T12" fmla="*/ 2147483646 w 44"/>
                <a:gd name="T13" fmla="*/ 2147483646 h 111"/>
                <a:gd name="T14" fmla="*/ 2147483646 w 44"/>
                <a:gd name="T15" fmla="*/ 2147483646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186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E2D6-3281-476F-B4B9-2302CE974ADA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2D13C9-31CE-4E21-9EBD-AF2E60E7173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9279028" y="107195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第一章 随机事件与概率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381000" y="107195"/>
            <a:ext cx="42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第四节  条件概率与事件的独立性</a:t>
            </a:r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9"/>
          <p:cNvGrpSpPr>
            <a:grpSpLocks/>
          </p:cNvGrpSpPr>
          <p:nvPr userDrawn="1"/>
        </p:nvGrpSpPr>
        <p:grpSpPr bwMode="auto">
          <a:xfrm>
            <a:off x="26988" y="0"/>
            <a:ext cx="2357437" cy="6853238"/>
            <a:chOff x="6627813" y="194833"/>
            <a:chExt cx="1952625" cy="5678918"/>
          </a:xfrm>
        </p:grpSpPr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2147483646 w 103"/>
                <a:gd name="T1" fmla="*/ 2147483646 h 920"/>
                <a:gd name="T2" fmla="*/ 2147483646 w 103"/>
                <a:gd name="T3" fmla="*/ 2147483646 h 920"/>
                <a:gd name="T4" fmla="*/ 2147483646 w 103"/>
                <a:gd name="T5" fmla="*/ 2147483646 h 920"/>
                <a:gd name="T6" fmla="*/ 2147483646 w 103"/>
                <a:gd name="T7" fmla="*/ 2147483646 h 920"/>
                <a:gd name="T8" fmla="*/ 2147483646 w 103"/>
                <a:gd name="T9" fmla="*/ 2147483646 h 920"/>
                <a:gd name="T10" fmla="*/ 2147483646 w 103"/>
                <a:gd name="T11" fmla="*/ 2147483646 h 920"/>
                <a:gd name="T12" fmla="*/ 2147483646 w 103"/>
                <a:gd name="T13" fmla="*/ 2147483646 h 920"/>
                <a:gd name="T14" fmla="*/ 2147483646 w 103"/>
                <a:gd name="T15" fmla="*/ 2147483646 h 920"/>
                <a:gd name="T16" fmla="*/ 2147483646 w 103"/>
                <a:gd name="T17" fmla="*/ 2147483646 h 920"/>
                <a:gd name="T18" fmla="*/ 2147483646 w 103"/>
                <a:gd name="T19" fmla="*/ 2147483646 h 920"/>
                <a:gd name="T20" fmla="*/ 2147483646 w 103"/>
                <a:gd name="T21" fmla="*/ 2147483646 h 920"/>
                <a:gd name="T22" fmla="*/ 2147483646 w 103"/>
                <a:gd name="T23" fmla="*/ 0 h 920"/>
                <a:gd name="T24" fmla="*/ 0 w 103"/>
                <a:gd name="T25" fmla="*/ 0 h 920"/>
                <a:gd name="T26" fmla="*/ 2147483646 w 103"/>
                <a:gd name="T27" fmla="*/ 2147483646 h 920"/>
                <a:gd name="T28" fmla="*/ 2147483646 w 103"/>
                <a:gd name="T29" fmla="*/ 2147483646 h 9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2147483646 w 88"/>
                <a:gd name="T1" fmla="*/ 2147483646 h 330"/>
                <a:gd name="T2" fmla="*/ 2147483646 w 88"/>
                <a:gd name="T3" fmla="*/ 2147483646 h 330"/>
                <a:gd name="T4" fmla="*/ 2147483646 w 88"/>
                <a:gd name="T5" fmla="*/ 2147483646 h 330"/>
                <a:gd name="T6" fmla="*/ 2147483646 w 88"/>
                <a:gd name="T7" fmla="*/ 2147483646 h 330"/>
                <a:gd name="T8" fmla="*/ 2147483646 w 88"/>
                <a:gd name="T9" fmla="*/ 2147483646 h 330"/>
                <a:gd name="T10" fmla="*/ 0 w 88"/>
                <a:gd name="T11" fmla="*/ 0 h 330"/>
                <a:gd name="T12" fmla="*/ 2147483646 w 88"/>
                <a:gd name="T13" fmla="*/ 2147483646 h 330"/>
                <a:gd name="T14" fmla="*/ 2147483646 w 88"/>
                <a:gd name="T15" fmla="*/ 2147483646 h 3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2147483646 w 90"/>
                <a:gd name="T1" fmla="*/ 2147483646 h 207"/>
                <a:gd name="T2" fmla="*/ 0 w 90"/>
                <a:gd name="T3" fmla="*/ 0 h 207"/>
                <a:gd name="T4" fmla="*/ 2147483646 w 90"/>
                <a:gd name="T5" fmla="*/ 2147483646 h 207"/>
                <a:gd name="T6" fmla="*/ 2147483646 w 90"/>
                <a:gd name="T7" fmla="*/ 2147483646 h 207"/>
                <a:gd name="T8" fmla="*/ 2147483646 w 90"/>
                <a:gd name="T9" fmla="*/ 2147483646 h 207"/>
                <a:gd name="T10" fmla="*/ 2147483646 w 90"/>
                <a:gd name="T11" fmla="*/ 2147483646 h 207"/>
                <a:gd name="T12" fmla="*/ 2147483646 w 90"/>
                <a:gd name="T13" fmla="*/ 2147483646 h 207"/>
                <a:gd name="T14" fmla="*/ 2147483646 w 90"/>
                <a:gd name="T15" fmla="*/ 2147483646 h 2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2147483646 w 115"/>
                <a:gd name="T1" fmla="*/ 2147483646 h 467"/>
                <a:gd name="T2" fmla="*/ 2147483646 w 115"/>
                <a:gd name="T3" fmla="*/ 2147483646 h 467"/>
                <a:gd name="T4" fmla="*/ 2147483646 w 115"/>
                <a:gd name="T5" fmla="*/ 2147483646 h 467"/>
                <a:gd name="T6" fmla="*/ 2147483646 w 115"/>
                <a:gd name="T7" fmla="*/ 2147483646 h 467"/>
                <a:gd name="T8" fmla="*/ 0 w 115"/>
                <a:gd name="T9" fmla="*/ 0 h 467"/>
                <a:gd name="T10" fmla="*/ 2147483646 w 115"/>
                <a:gd name="T11" fmla="*/ 2147483646 h 467"/>
                <a:gd name="T12" fmla="*/ 2147483646 w 115"/>
                <a:gd name="T13" fmla="*/ 2147483646 h 467"/>
                <a:gd name="T14" fmla="*/ 2147483646 w 115"/>
                <a:gd name="T15" fmla="*/ 2147483646 h 467"/>
                <a:gd name="T16" fmla="*/ 2147483646 w 115"/>
                <a:gd name="T17" fmla="*/ 2147483646 h 467"/>
                <a:gd name="T18" fmla="*/ 2147483646 w 115"/>
                <a:gd name="T19" fmla="*/ 2147483646 h 467"/>
                <a:gd name="T20" fmla="*/ 2147483646 w 115"/>
                <a:gd name="T21" fmla="*/ 2147483646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2147483646 w 36"/>
                <a:gd name="T1" fmla="*/ 2147483646 h 633"/>
                <a:gd name="T2" fmla="*/ 2147483646 w 36"/>
                <a:gd name="T3" fmla="*/ 2147483646 h 633"/>
                <a:gd name="T4" fmla="*/ 2147483646 w 36"/>
                <a:gd name="T5" fmla="*/ 2147483646 h 633"/>
                <a:gd name="T6" fmla="*/ 2147483646 w 36"/>
                <a:gd name="T7" fmla="*/ 2147483646 h 633"/>
                <a:gd name="T8" fmla="*/ 2147483646 w 36"/>
                <a:gd name="T9" fmla="*/ 2147483646 h 633"/>
                <a:gd name="T10" fmla="*/ 2147483646 w 36"/>
                <a:gd name="T11" fmla="*/ 0 h 633"/>
                <a:gd name="T12" fmla="*/ 2147483646 w 36"/>
                <a:gd name="T13" fmla="*/ 0 h 633"/>
                <a:gd name="T14" fmla="*/ 2147483646 w 36"/>
                <a:gd name="T15" fmla="*/ 2147483646 h 633"/>
                <a:gd name="T16" fmla="*/ 2147483646 w 36"/>
                <a:gd name="T17" fmla="*/ 2147483646 h 633"/>
                <a:gd name="T18" fmla="*/ 2147483646 w 36"/>
                <a:gd name="T19" fmla="*/ 2147483646 h 633"/>
                <a:gd name="T20" fmla="*/ 2147483646 w 36"/>
                <a:gd name="T21" fmla="*/ 2147483646 h 633"/>
                <a:gd name="T22" fmla="*/ 2147483646 w 36"/>
                <a:gd name="T23" fmla="*/ 2147483646 h 633"/>
                <a:gd name="T24" fmla="*/ 2147483646 w 36"/>
                <a:gd name="T25" fmla="*/ 2147483646 h 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147483646 w 28"/>
                <a:gd name="T1" fmla="*/ 2147483646 h 59"/>
                <a:gd name="T2" fmla="*/ 2147483646 w 28"/>
                <a:gd name="T3" fmla="*/ 2147483646 h 59"/>
                <a:gd name="T4" fmla="*/ 0 w 28"/>
                <a:gd name="T5" fmla="*/ 0 h 59"/>
                <a:gd name="T6" fmla="*/ 2147483646 w 28"/>
                <a:gd name="T7" fmla="*/ 2147483646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2147483646 w 17"/>
                <a:gd name="T1" fmla="*/ 2147483646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0 w 17"/>
                <a:gd name="T9" fmla="*/ 0 h 107"/>
                <a:gd name="T10" fmla="*/ 0 w 17"/>
                <a:gd name="T11" fmla="*/ 2147483646 h 107"/>
                <a:gd name="T12" fmla="*/ 2147483646 w 17"/>
                <a:gd name="T13" fmla="*/ 2147483646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2147483646 w 294"/>
                <a:gd name="T1" fmla="*/ 2147483646 h 568"/>
                <a:gd name="T2" fmla="*/ 2147483646 w 294"/>
                <a:gd name="T3" fmla="*/ 2147483646 h 568"/>
                <a:gd name="T4" fmla="*/ 2147483646 w 294"/>
                <a:gd name="T5" fmla="*/ 2147483646 h 568"/>
                <a:gd name="T6" fmla="*/ 2147483646 w 294"/>
                <a:gd name="T7" fmla="*/ 2147483646 h 568"/>
                <a:gd name="T8" fmla="*/ 2147483646 w 294"/>
                <a:gd name="T9" fmla="*/ 2147483646 h 568"/>
                <a:gd name="T10" fmla="*/ 2147483646 w 294"/>
                <a:gd name="T11" fmla="*/ 2147483646 h 568"/>
                <a:gd name="T12" fmla="*/ 2147483646 w 294"/>
                <a:gd name="T13" fmla="*/ 0 h 568"/>
                <a:gd name="T14" fmla="*/ 2147483646 w 294"/>
                <a:gd name="T15" fmla="*/ 0 h 568"/>
                <a:gd name="T16" fmla="*/ 2147483646 w 294"/>
                <a:gd name="T17" fmla="*/ 2147483646 h 568"/>
                <a:gd name="T18" fmla="*/ 2147483646 w 294"/>
                <a:gd name="T19" fmla="*/ 2147483646 h 568"/>
                <a:gd name="T20" fmla="*/ 2147483646 w 294"/>
                <a:gd name="T21" fmla="*/ 2147483646 h 568"/>
                <a:gd name="T22" fmla="*/ 2147483646 w 294"/>
                <a:gd name="T23" fmla="*/ 2147483646 h 568"/>
                <a:gd name="T24" fmla="*/ 2147483646 w 294"/>
                <a:gd name="T25" fmla="*/ 2147483646 h 568"/>
                <a:gd name="T26" fmla="*/ 0 w 294"/>
                <a:gd name="T27" fmla="*/ 2147483646 h 568"/>
                <a:gd name="T28" fmla="*/ 2147483646 w 294"/>
                <a:gd name="T29" fmla="*/ 2147483646 h 568"/>
                <a:gd name="T30" fmla="*/ 2147483646 w 294"/>
                <a:gd name="T31" fmla="*/ 2147483646 h 5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2147483646 w 25"/>
                <a:gd name="T3" fmla="*/ 2147483646 h 53"/>
                <a:gd name="T4" fmla="*/ 2147483646 w 25"/>
                <a:gd name="T5" fmla="*/ 2147483646 h 53"/>
                <a:gd name="T6" fmla="*/ 0 w 2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2147483646 w 29"/>
                <a:gd name="T3" fmla="*/ 2147483646 h 141"/>
                <a:gd name="T4" fmla="*/ 2147483646 w 29"/>
                <a:gd name="T5" fmla="*/ 2147483646 h 141"/>
                <a:gd name="T6" fmla="*/ 2147483646 w 29"/>
                <a:gd name="T7" fmla="*/ 2147483646 h 141"/>
                <a:gd name="T8" fmla="*/ 2147483646 w 29"/>
                <a:gd name="T9" fmla="*/ 2147483646 h 141"/>
                <a:gd name="T10" fmla="*/ 2147483646 w 29"/>
                <a:gd name="T11" fmla="*/ 2147483646 h 141"/>
                <a:gd name="T12" fmla="*/ 2147483646 w 29"/>
                <a:gd name="T13" fmla="*/ 2147483646 h 141"/>
                <a:gd name="T14" fmla="*/ 0 w 29"/>
                <a:gd name="T15" fmla="*/ 0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2147483646 h 48"/>
                <a:gd name="T8" fmla="*/ 0 w 8"/>
                <a:gd name="T9" fmla="*/ 0 h 48"/>
                <a:gd name="T10" fmla="*/ 0 w 8"/>
                <a:gd name="T11" fmla="*/ 2147483646 h 48"/>
                <a:gd name="T12" fmla="*/ 0 w 8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2147483646 w 44"/>
                <a:gd name="T1" fmla="*/ 2147483646 h 111"/>
                <a:gd name="T2" fmla="*/ 0 w 44"/>
                <a:gd name="T3" fmla="*/ 0 h 111"/>
                <a:gd name="T4" fmla="*/ 2147483646 w 44"/>
                <a:gd name="T5" fmla="*/ 2147483646 h 111"/>
                <a:gd name="T6" fmla="*/ 2147483646 w 44"/>
                <a:gd name="T7" fmla="*/ 2147483646 h 111"/>
                <a:gd name="T8" fmla="*/ 2147483646 w 44"/>
                <a:gd name="T9" fmla="*/ 2147483646 h 111"/>
                <a:gd name="T10" fmla="*/ 2147483646 w 44"/>
                <a:gd name="T11" fmla="*/ 2147483646 h 111"/>
                <a:gd name="T12" fmla="*/ 2147483646 w 44"/>
                <a:gd name="T13" fmla="*/ 2147483646 h 111"/>
                <a:gd name="T14" fmla="*/ 2147483646 w 44"/>
                <a:gd name="T15" fmla="*/ 2147483646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8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44438-A9A6-40EA-84C3-E92CB757BCC7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2D13C9-31CE-4E21-9EBD-AF2E60E7173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>
          <a:xfrm>
            <a:off x="9279028" y="107195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第一章 随机事件与概率</a:t>
            </a:r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035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0E317-79C4-4EE8-BA29-5ACEC583C5F7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414A38-FD63-44B3-B706-9359F50421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50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129AA-EAB8-4562-B777-70AECE28453B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1B69C0-0ACE-49D0-81A1-ADDE9F8801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546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D4294-4184-4001-B8DB-27B73F87FD33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8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9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6C132-CEBF-4B52-AA4A-378B6BE0E9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391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4D065-FCAF-4E05-8140-D77E3F5B85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75CDE-54B1-4463-9095-FAE4BEA0F53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矩形 5"/>
          <p:cNvSpPr/>
          <p:nvPr userDrawn="1"/>
        </p:nvSpPr>
        <p:spPr>
          <a:xfrm>
            <a:off x="9279028" y="107195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Verdana" panose="020B0604030504040204" pitchFamily="34" charset="0"/>
              </a:rPr>
              <a:t>第一章 随机事件与概率</a:t>
            </a:r>
          </a:p>
        </p:txBody>
      </p:sp>
      <p:grpSp>
        <p:nvGrpSpPr>
          <p:cNvPr id="7" name="Group 22"/>
          <p:cNvGrpSpPr>
            <a:grpSpLocks/>
          </p:cNvGrpSpPr>
          <p:nvPr userDrawn="1"/>
        </p:nvGrpSpPr>
        <p:grpSpPr bwMode="auto">
          <a:xfrm>
            <a:off x="39426" y="245578"/>
            <a:ext cx="2851150" cy="6638925"/>
            <a:chOff x="2487613" y="285750"/>
            <a:chExt cx="2428875" cy="5654676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9"/>
          <p:cNvGrpSpPr>
            <a:grpSpLocks/>
          </p:cNvGrpSpPr>
          <p:nvPr userDrawn="1"/>
        </p:nvGrpSpPr>
        <p:grpSpPr bwMode="auto">
          <a:xfrm>
            <a:off x="39426" y="11388"/>
            <a:ext cx="2357437" cy="6853238"/>
            <a:chOff x="6627813" y="194833"/>
            <a:chExt cx="1952625" cy="5678918"/>
          </a:xfrm>
        </p:grpSpPr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>
                <a:gd name="T0" fmla="*/ 2147483646 w 103"/>
                <a:gd name="T1" fmla="*/ 2147483646 h 920"/>
                <a:gd name="T2" fmla="*/ 2147483646 w 103"/>
                <a:gd name="T3" fmla="*/ 2147483646 h 920"/>
                <a:gd name="T4" fmla="*/ 2147483646 w 103"/>
                <a:gd name="T5" fmla="*/ 2147483646 h 920"/>
                <a:gd name="T6" fmla="*/ 2147483646 w 103"/>
                <a:gd name="T7" fmla="*/ 2147483646 h 920"/>
                <a:gd name="T8" fmla="*/ 2147483646 w 103"/>
                <a:gd name="T9" fmla="*/ 2147483646 h 920"/>
                <a:gd name="T10" fmla="*/ 2147483646 w 103"/>
                <a:gd name="T11" fmla="*/ 2147483646 h 920"/>
                <a:gd name="T12" fmla="*/ 2147483646 w 103"/>
                <a:gd name="T13" fmla="*/ 2147483646 h 920"/>
                <a:gd name="T14" fmla="*/ 2147483646 w 103"/>
                <a:gd name="T15" fmla="*/ 2147483646 h 920"/>
                <a:gd name="T16" fmla="*/ 2147483646 w 103"/>
                <a:gd name="T17" fmla="*/ 2147483646 h 920"/>
                <a:gd name="T18" fmla="*/ 2147483646 w 103"/>
                <a:gd name="T19" fmla="*/ 2147483646 h 920"/>
                <a:gd name="T20" fmla="*/ 2147483646 w 103"/>
                <a:gd name="T21" fmla="*/ 2147483646 h 920"/>
                <a:gd name="T22" fmla="*/ 2147483646 w 103"/>
                <a:gd name="T23" fmla="*/ 0 h 920"/>
                <a:gd name="T24" fmla="*/ 0 w 103"/>
                <a:gd name="T25" fmla="*/ 0 h 920"/>
                <a:gd name="T26" fmla="*/ 2147483646 w 103"/>
                <a:gd name="T27" fmla="*/ 2147483646 h 920"/>
                <a:gd name="T28" fmla="*/ 2147483646 w 103"/>
                <a:gd name="T29" fmla="*/ 2147483646 h 9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2147483646 w 88"/>
                <a:gd name="T1" fmla="*/ 2147483646 h 330"/>
                <a:gd name="T2" fmla="*/ 2147483646 w 88"/>
                <a:gd name="T3" fmla="*/ 2147483646 h 330"/>
                <a:gd name="T4" fmla="*/ 2147483646 w 88"/>
                <a:gd name="T5" fmla="*/ 2147483646 h 330"/>
                <a:gd name="T6" fmla="*/ 2147483646 w 88"/>
                <a:gd name="T7" fmla="*/ 2147483646 h 330"/>
                <a:gd name="T8" fmla="*/ 2147483646 w 88"/>
                <a:gd name="T9" fmla="*/ 2147483646 h 330"/>
                <a:gd name="T10" fmla="*/ 0 w 88"/>
                <a:gd name="T11" fmla="*/ 0 h 330"/>
                <a:gd name="T12" fmla="*/ 2147483646 w 88"/>
                <a:gd name="T13" fmla="*/ 2147483646 h 330"/>
                <a:gd name="T14" fmla="*/ 2147483646 w 88"/>
                <a:gd name="T15" fmla="*/ 2147483646 h 3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2147483646 w 90"/>
                <a:gd name="T1" fmla="*/ 2147483646 h 207"/>
                <a:gd name="T2" fmla="*/ 0 w 90"/>
                <a:gd name="T3" fmla="*/ 0 h 207"/>
                <a:gd name="T4" fmla="*/ 2147483646 w 90"/>
                <a:gd name="T5" fmla="*/ 2147483646 h 207"/>
                <a:gd name="T6" fmla="*/ 2147483646 w 90"/>
                <a:gd name="T7" fmla="*/ 2147483646 h 207"/>
                <a:gd name="T8" fmla="*/ 2147483646 w 90"/>
                <a:gd name="T9" fmla="*/ 2147483646 h 207"/>
                <a:gd name="T10" fmla="*/ 2147483646 w 90"/>
                <a:gd name="T11" fmla="*/ 2147483646 h 207"/>
                <a:gd name="T12" fmla="*/ 2147483646 w 90"/>
                <a:gd name="T13" fmla="*/ 2147483646 h 207"/>
                <a:gd name="T14" fmla="*/ 2147483646 w 90"/>
                <a:gd name="T15" fmla="*/ 2147483646 h 2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2147483646 w 115"/>
                <a:gd name="T1" fmla="*/ 2147483646 h 467"/>
                <a:gd name="T2" fmla="*/ 2147483646 w 115"/>
                <a:gd name="T3" fmla="*/ 2147483646 h 467"/>
                <a:gd name="T4" fmla="*/ 2147483646 w 115"/>
                <a:gd name="T5" fmla="*/ 2147483646 h 467"/>
                <a:gd name="T6" fmla="*/ 2147483646 w 115"/>
                <a:gd name="T7" fmla="*/ 2147483646 h 467"/>
                <a:gd name="T8" fmla="*/ 0 w 115"/>
                <a:gd name="T9" fmla="*/ 0 h 467"/>
                <a:gd name="T10" fmla="*/ 2147483646 w 115"/>
                <a:gd name="T11" fmla="*/ 2147483646 h 467"/>
                <a:gd name="T12" fmla="*/ 2147483646 w 115"/>
                <a:gd name="T13" fmla="*/ 2147483646 h 467"/>
                <a:gd name="T14" fmla="*/ 2147483646 w 115"/>
                <a:gd name="T15" fmla="*/ 2147483646 h 467"/>
                <a:gd name="T16" fmla="*/ 2147483646 w 115"/>
                <a:gd name="T17" fmla="*/ 2147483646 h 467"/>
                <a:gd name="T18" fmla="*/ 2147483646 w 115"/>
                <a:gd name="T19" fmla="*/ 2147483646 h 467"/>
                <a:gd name="T20" fmla="*/ 2147483646 w 115"/>
                <a:gd name="T21" fmla="*/ 2147483646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2147483646 w 36"/>
                <a:gd name="T1" fmla="*/ 2147483646 h 633"/>
                <a:gd name="T2" fmla="*/ 2147483646 w 36"/>
                <a:gd name="T3" fmla="*/ 2147483646 h 633"/>
                <a:gd name="T4" fmla="*/ 2147483646 w 36"/>
                <a:gd name="T5" fmla="*/ 2147483646 h 633"/>
                <a:gd name="T6" fmla="*/ 2147483646 w 36"/>
                <a:gd name="T7" fmla="*/ 2147483646 h 633"/>
                <a:gd name="T8" fmla="*/ 2147483646 w 36"/>
                <a:gd name="T9" fmla="*/ 2147483646 h 633"/>
                <a:gd name="T10" fmla="*/ 2147483646 w 36"/>
                <a:gd name="T11" fmla="*/ 0 h 633"/>
                <a:gd name="T12" fmla="*/ 2147483646 w 36"/>
                <a:gd name="T13" fmla="*/ 0 h 633"/>
                <a:gd name="T14" fmla="*/ 2147483646 w 36"/>
                <a:gd name="T15" fmla="*/ 2147483646 h 633"/>
                <a:gd name="T16" fmla="*/ 2147483646 w 36"/>
                <a:gd name="T17" fmla="*/ 2147483646 h 633"/>
                <a:gd name="T18" fmla="*/ 2147483646 w 36"/>
                <a:gd name="T19" fmla="*/ 2147483646 h 633"/>
                <a:gd name="T20" fmla="*/ 2147483646 w 36"/>
                <a:gd name="T21" fmla="*/ 2147483646 h 633"/>
                <a:gd name="T22" fmla="*/ 2147483646 w 36"/>
                <a:gd name="T23" fmla="*/ 2147483646 h 633"/>
                <a:gd name="T24" fmla="*/ 2147483646 w 36"/>
                <a:gd name="T25" fmla="*/ 2147483646 h 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147483646 w 28"/>
                <a:gd name="T1" fmla="*/ 2147483646 h 59"/>
                <a:gd name="T2" fmla="*/ 2147483646 w 28"/>
                <a:gd name="T3" fmla="*/ 2147483646 h 59"/>
                <a:gd name="T4" fmla="*/ 0 w 28"/>
                <a:gd name="T5" fmla="*/ 0 h 59"/>
                <a:gd name="T6" fmla="*/ 2147483646 w 28"/>
                <a:gd name="T7" fmla="*/ 2147483646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2147483646 w 17"/>
                <a:gd name="T1" fmla="*/ 2147483646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0 w 17"/>
                <a:gd name="T9" fmla="*/ 0 h 107"/>
                <a:gd name="T10" fmla="*/ 0 w 17"/>
                <a:gd name="T11" fmla="*/ 2147483646 h 107"/>
                <a:gd name="T12" fmla="*/ 2147483646 w 17"/>
                <a:gd name="T13" fmla="*/ 2147483646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2147483646 w 294"/>
                <a:gd name="T1" fmla="*/ 2147483646 h 568"/>
                <a:gd name="T2" fmla="*/ 2147483646 w 294"/>
                <a:gd name="T3" fmla="*/ 2147483646 h 568"/>
                <a:gd name="T4" fmla="*/ 2147483646 w 294"/>
                <a:gd name="T5" fmla="*/ 2147483646 h 568"/>
                <a:gd name="T6" fmla="*/ 2147483646 w 294"/>
                <a:gd name="T7" fmla="*/ 2147483646 h 568"/>
                <a:gd name="T8" fmla="*/ 2147483646 w 294"/>
                <a:gd name="T9" fmla="*/ 2147483646 h 568"/>
                <a:gd name="T10" fmla="*/ 2147483646 w 294"/>
                <a:gd name="T11" fmla="*/ 2147483646 h 568"/>
                <a:gd name="T12" fmla="*/ 2147483646 w 294"/>
                <a:gd name="T13" fmla="*/ 0 h 568"/>
                <a:gd name="T14" fmla="*/ 2147483646 w 294"/>
                <a:gd name="T15" fmla="*/ 0 h 568"/>
                <a:gd name="T16" fmla="*/ 2147483646 w 294"/>
                <a:gd name="T17" fmla="*/ 2147483646 h 568"/>
                <a:gd name="T18" fmla="*/ 2147483646 w 294"/>
                <a:gd name="T19" fmla="*/ 2147483646 h 568"/>
                <a:gd name="T20" fmla="*/ 2147483646 w 294"/>
                <a:gd name="T21" fmla="*/ 2147483646 h 568"/>
                <a:gd name="T22" fmla="*/ 2147483646 w 294"/>
                <a:gd name="T23" fmla="*/ 2147483646 h 568"/>
                <a:gd name="T24" fmla="*/ 2147483646 w 294"/>
                <a:gd name="T25" fmla="*/ 2147483646 h 568"/>
                <a:gd name="T26" fmla="*/ 0 w 294"/>
                <a:gd name="T27" fmla="*/ 2147483646 h 568"/>
                <a:gd name="T28" fmla="*/ 2147483646 w 294"/>
                <a:gd name="T29" fmla="*/ 2147483646 h 568"/>
                <a:gd name="T30" fmla="*/ 2147483646 w 294"/>
                <a:gd name="T31" fmla="*/ 2147483646 h 5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2147483646 w 25"/>
                <a:gd name="T3" fmla="*/ 2147483646 h 53"/>
                <a:gd name="T4" fmla="*/ 2147483646 w 25"/>
                <a:gd name="T5" fmla="*/ 2147483646 h 53"/>
                <a:gd name="T6" fmla="*/ 0 w 2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2147483646 w 29"/>
                <a:gd name="T3" fmla="*/ 2147483646 h 141"/>
                <a:gd name="T4" fmla="*/ 2147483646 w 29"/>
                <a:gd name="T5" fmla="*/ 2147483646 h 141"/>
                <a:gd name="T6" fmla="*/ 2147483646 w 29"/>
                <a:gd name="T7" fmla="*/ 2147483646 h 141"/>
                <a:gd name="T8" fmla="*/ 2147483646 w 29"/>
                <a:gd name="T9" fmla="*/ 2147483646 h 141"/>
                <a:gd name="T10" fmla="*/ 2147483646 w 29"/>
                <a:gd name="T11" fmla="*/ 2147483646 h 141"/>
                <a:gd name="T12" fmla="*/ 2147483646 w 29"/>
                <a:gd name="T13" fmla="*/ 2147483646 h 141"/>
                <a:gd name="T14" fmla="*/ 0 w 29"/>
                <a:gd name="T15" fmla="*/ 0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2147483646 h 48"/>
                <a:gd name="T8" fmla="*/ 0 w 8"/>
                <a:gd name="T9" fmla="*/ 0 h 48"/>
                <a:gd name="T10" fmla="*/ 0 w 8"/>
                <a:gd name="T11" fmla="*/ 2147483646 h 48"/>
                <a:gd name="T12" fmla="*/ 0 w 8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2147483646 w 44"/>
                <a:gd name="T1" fmla="*/ 2147483646 h 111"/>
                <a:gd name="T2" fmla="*/ 0 w 44"/>
                <a:gd name="T3" fmla="*/ 0 h 111"/>
                <a:gd name="T4" fmla="*/ 2147483646 w 44"/>
                <a:gd name="T5" fmla="*/ 2147483646 h 111"/>
                <a:gd name="T6" fmla="*/ 2147483646 w 44"/>
                <a:gd name="T7" fmla="*/ 2147483646 h 111"/>
                <a:gd name="T8" fmla="*/ 2147483646 w 44"/>
                <a:gd name="T9" fmla="*/ 2147483646 h 111"/>
                <a:gd name="T10" fmla="*/ 2147483646 w 44"/>
                <a:gd name="T11" fmla="*/ 2147483646 h 111"/>
                <a:gd name="T12" fmla="*/ 2147483646 w 44"/>
                <a:gd name="T13" fmla="*/ 2147483646 h 111"/>
                <a:gd name="T14" fmla="*/ 2147483646 w 44"/>
                <a:gd name="T15" fmla="*/ 2147483646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269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2"/>
          <p:cNvGrpSpPr>
            <a:grpSpLocks/>
          </p:cNvGrpSpPr>
          <p:nvPr userDrawn="1"/>
        </p:nvGrpSpPr>
        <p:grpSpPr bwMode="auto">
          <a:xfrm>
            <a:off x="39426" y="245578"/>
            <a:ext cx="2851150" cy="6638925"/>
            <a:chOff x="2487613" y="285750"/>
            <a:chExt cx="2428875" cy="5654676"/>
          </a:xfrm>
        </p:grpSpPr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28" name="文本框 27"/>
          <p:cNvSpPr txBox="1"/>
          <p:nvPr userDrawn="1"/>
        </p:nvSpPr>
        <p:spPr>
          <a:xfrm>
            <a:off x="9638581" y="46037"/>
            <a:ext cx="2300377" cy="36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第二章  导数与微分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92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B25A5-8B6B-40E4-A2E9-F4B224E15446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D87798-1CF3-4347-A97B-577294564F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045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单圆角矩形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onstantia"/>
              <a:ea typeface="+mn-ea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onstanti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F9578-8832-424D-AE5B-CFF326CB511A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fld id="{48A8838B-DC4C-4239-8999-4F4CFC5B92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443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08FA-C207-4DB3-BFE3-D6BB108B8E7C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200DD-B2CD-43BA-AD9D-890B43B3D9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2331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605ED-F358-4323-8971-D0F8B9E8D0C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3F1DE0-0C79-47E4-8038-161F61E3FE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0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695D1-FDAC-4EB5-9F42-FAC4309BCA83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C62E6-6FC0-40AA-9184-E32B179D2B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173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2297F-01C0-48F0-9035-C8E5E0086788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8F8517-B4F6-4F13-BF7F-11EB00ACE4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228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C721E-147A-4B6E-BA4D-E5917AF8AC87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8D75E6-E2C2-4735-BE51-7FE71470A2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01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2559C-D347-4C22-B7BB-A0A3081985A1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9A2C2F-3319-4C6B-9D42-6AE875F4B2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68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8D10F-1E87-4D95-B2D6-A83D08FE5AB5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70AC71-3BCC-4ED8-9282-372E76B9C2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49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49B29-22D7-4A24-AF9B-50794FE4199E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1F8E29-F0E4-457D-9A01-53B9397C48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485A6-D103-4F54-8C52-858027EC312F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B8A1AA-DCC6-4D3C-A743-EA64A99A21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21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EBECE3">
                <a:alpha val="10000"/>
              </a:srgbClr>
            </a:gs>
            <a:gs pos="76000">
              <a:schemeClr val="accent3">
                <a:lumMod val="0"/>
                <a:lumOff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>
              <a:defRPr/>
            </a:pPr>
            <a:fld id="{0655BCEC-B2A7-48F7-970D-7A5CD0E7662E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193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62D1803-9ABC-4C19-A686-A8AD59A7359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1" name="Picture 7" descr="演示文稿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AutoShape 8">
            <a:hlinkClick r:id="" action="ppaction://noaction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0" y="0"/>
            <a:ext cx="118533" cy="6858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1033" name="AutoShape 9">
            <a:hlinkClick r:id="" action="ppaction://noaction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12073467" y="0"/>
            <a:ext cx="118533" cy="6858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endParaRPr lang="zh-CN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1034" name="Rectangle 21"/>
          <p:cNvSpPr>
            <a:spLocks noChangeArrowheads="1"/>
          </p:cNvSpPr>
          <p:nvPr userDrawn="1"/>
        </p:nvSpPr>
        <p:spPr bwMode="auto">
          <a:xfrm>
            <a:off x="0" y="6526492"/>
            <a:ext cx="184731" cy="369332"/>
          </a:xfrm>
          <a:prstGeom prst="rect">
            <a:avLst/>
          </a:prstGeom>
          <a:solidFill>
            <a:schemeClr val="tx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3551" name="AutoShape 15">
            <a:hlinkClick r:id="" action="ppaction://hlinkshowjump?jump=previousslide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2618318" y="6570664"/>
            <a:ext cx="1739900" cy="2873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zh-CN" altLang="en-US">
                <a:solidFill>
                  <a:schemeClr val="tx2"/>
                </a:solidFill>
                <a:latin typeface="Times New Roman" pitchFamily="18" charset="0"/>
              </a:rPr>
              <a:t>上页</a:t>
            </a:r>
          </a:p>
        </p:txBody>
      </p:sp>
      <p:sp>
        <p:nvSpPr>
          <p:cNvPr id="193552" name="AutoShape 16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7943851" y="6570664"/>
            <a:ext cx="1742016" cy="2873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zh-CN" altLang="en-US">
                <a:solidFill>
                  <a:schemeClr val="tx2"/>
                </a:solidFill>
                <a:latin typeface="Times New Roman" pitchFamily="18" charset="0"/>
              </a:rPr>
              <a:t>下页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EBECE3">
                <a:alpha val="10000"/>
              </a:srgbClr>
            </a:gs>
            <a:gs pos="76000">
              <a:schemeClr val="accent3">
                <a:lumMod val="0"/>
                <a:lumOff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onstantia"/>
              <a:ea typeface="+mn-ea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onstantia"/>
              <a:ea typeface="+mn-ea"/>
            </a:endParaRPr>
          </a:p>
        </p:txBody>
      </p:sp>
      <p:sp>
        <p:nvSpPr>
          <p:cNvPr id="1028" name="标题占位符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5384321" y="-23692"/>
            <a:ext cx="813758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7AE1244C-86EC-466E-BEA9-4FCCC819CD11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C2C2C"/>
                </a:solidFill>
              </a:defRPr>
            </a:lvl1pPr>
          </a:lstStyle>
          <a:p>
            <a:fld id="{79A5B165-3720-41DC-A30F-4C3A6FE4EDD7}" type="slidenum">
              <a:rPr lang="en-US" altLang="zh-CN">
                <a:latin typeface="Verdana" panose="020B0604030504040204" pitchFamily="34" charset="0"/>
              </a:rPr>
              <a:pPr/>
              <a:t>‹#›</a:t>
            </a:fld>
            <a:endParaRPr lang="en-US" altLang="zh-CN">
              <a:latin typeface="Verdana" panose="020B0604030504040204" pitchFamily="34" charset="0"/>
            </a:endParaRPr>
          </a:p>
        </p:txBody>
      </p:sp>
      <p:grpSp>
        <p:nvGrpSpPr>
          <p:cNvPr id="1033" name="组合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Verdana" panose="020B0604030504040204" pitchFamily="34" charset="0"/>
                <a:ea typeface="宋体" charset="-122"/>
              </a:endParaRPr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Verdana" panose="020B0604030504040204" pitchFamily="34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74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91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AFB591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AFB591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B9945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7.png"/><Relationship Id="rId7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4.emf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8.bin"/><Relationship Id="rId18" Type="http://schemas.openxmlformats.org/officeDocument/2006/relationships/oleObject" Target="../embeddings/oleObject42.bin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0.wmf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38.wmf"/><Relationship Id="rId19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6.bin"/><Relationship Id="rId14" Type="http://schemas.openxmlformats.org/officeDocument/2006/relationships/oleObject" Target="../embeddings/oleObject39.bin"/><Relationship Id="rId22" Type="http://schemas.openxmlformats.org/officeDocument/2006/relationships/image" Target="../media/image4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49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0.png"/><Relationship Id="rId11" Type="http://schemas.openxmlformats.org/officeDocument/2006/relationships/image" Target="../media/image12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53.emf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57.wmf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65.bin"/><Relationship Id="rId25" Type="http://schemas.openxmlformats.org/officeDocument/2006/relationships/oleObject" Target="../embeddings/oleObject69.bin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4.bin"/><Relationship Id="rId20" Type="http://schemas.openxmlformats.org/officeDocument/2006/relationships/image" Target="../media/image58.wmf"/><Relationship Id="rId29" Type="http://schemas.openxmlformats.org/officeDocument/2006/relationships/image" Target="../media/image62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60.wmf"/><Relationship Id="rId32" Type="http://schemas.openxmlformats.org/officeDocument/2006/relationships/image" Target="../media/image64.emf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8.bin"/><Relationship Id="rId28" Type="http://schemas.openxmlformats.org/officeDocument/2006/relationships/oleObject" Target="../embeddings/oleObject71.bin"/><Relationship Id="rId10" Type="http://schemas.openxmlformats.org/officeDocument/2006/relationships/oleObject" Target="../embeddings/oleObject60.bin"/><Relationship Id="rId19" Type="http://schemas.openxmlformats.org/officeDocument/2006/relationships/oleObject" Target="../embeddings/oleObject66.bin"/><Relationship Id="rId31" Type="http://schemas.openxmlformats.org/officeDocument/2006/relationships/image" Target="../media/image63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56.wmf"/><Relationship Id="rId22" Type="http://schemas.openxmlformats.org/officeDocument/2006/relationships/image" Target="../media/image59.wmf"/><Relationship Id="rId27" Type="http://schemas.openxmlformats.org/officeDocument/2006/relationships/image" Target="../media/image61.wmf"/><Relationship Id="rId30" Type="http://schemas.openxmlformats.org/officeDocument/2006/relationships/oleObject" Target="../embeddings/oleObject7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1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1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4.xml"/><Relationship Id="rId4" Type="http://schemas.openxmlformats.org/officeDocument/2006/relationships/slide" Target="slide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8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7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86.wmf"/><Relationship Id="rId26" Type="http://schemas.openxmlformats.org/officeDocument/2006/relationships/image" Target="../media/image90.wmf"/><Relationship Id="rId3" Type="http://schemas.openxmlformats.org/officeDocument/2006/relationships/oleObject" Target="../embeddings/oleObject87.bin"/><Relationship Id="rId21" Type="http://schemas.openxmlformats.org/officeDocument/2006/relationships/oleObject" Target="../embeddings/oleObject96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94.bin"/><Relationship Id="rId25" Type="http://schemas.openxmlformats.org/officeDocument/2006/relationships/oleObject" Target="../embeddings/oleObject98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5.wmf"/><Relationship Id="rId20" Type="http://schemas.openxmlformats.org/officeDocument/2006/relationships/image" Target="../media/image87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89.wmf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7.bin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95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84.wmf"/><Relationship Id="rId22" Type="http://schemas.openxmlformats.org/officeDocument/2006/relationships/image" Target="../media/image8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3" Type="http://schemas.openxmlformats.org/officeDocument/2006/relationships/oleObject" Target="../embeddings/oleObject99.bin"/><Relationship Id="rId7" Type="http://schemas.openxmlformats.org/officeDocument/2006/relationships/image" Target="../media/image161.png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0.png"/><Relationship Id="rId11" Type="http://schemas.openxmlformats.org/officeDocument/2006/relationships/oleObject" Target="../embeddings/oleObject101.bin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91.wmf"/><Relationship Id="rId9" Type="http://schemas.openxmlformats.org/officeDocument/2006/relationships/image" Target="../media/image9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00.wmf"/><Relationship Id="rId26" Type="http://schemas.openxmlformats.org/officeDocument/2006/relationships/image" Target="../media/image104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110.bin"/><Relationship Id="rId25" Type="http://schemas.openxmlformats.org/officeDocument/2006/relationships/oleObject" Target="../embeddings/oleObject114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29" Type="http://schemas.openxmlformats.org/officeDocument/2006/relationships/image" Target="../media/image252.pn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107.bin"/><Relationship Id="rId24" Type="http://schemas.openxmlformats.org/officeDocument/2006/relationships/image" Target="../media/image103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9.bin"/><Relationship Id="rId23" Type="http://schemas.openxmlformats.org/officeDocument/2006/relationships/oleObject" Target="../embeddings/oleObject113.bin"/><Relationship Id="rId28" Type="http://schemas.openxmlformats.org/officeDocument/2006/relationships/image" Target="../media/image251.png"/><Relationship Id="rId10" Type="http://schemas.openxmlformats.org/officeDocument/2006/relationships/oleObject" Target="../embeddings/oleObject106.bin"/><Relationship Id="rId19" Type="http://schemas.openxmlformats.org/officeDocument/2006/relationships/oleObject" Target="../embeddings/oleObject111.bin"/><Relationship Id="rId31" Type="http://schemas.openxmlformats.org/officeDocument/2006/relationships/image" Target="../media/image254.png"/><Relationship Id="rId4" Type="http://schemas.openxmlformats.org/officeDocument/2006/relationships/image" Target="../media/image94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98.wmf"/><Relationship Id="rId22" Type="http://schemas.openxmlformats.org/officeDocument/2006/relationships/image" Target="../media/image102.wmf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Relationship Id="rId9" Type="http://schemas.openxmlformats.org/officeDocument/2006/relationships/image" Target="../media/image2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23.wmf"/><Relationship Id="rId18" Type="http://schemas.openxmlformats.org/officeDocument/2006/relationships/image" Target="../media/image125.wmf"/><Relationship Id="rId3" Type="http://schemas.openxmlformats.org/officeDocument/2006/relationships/image" Target="../media/image297.png"/><Relationship Id="rId21" Type="http://schemas.openxmlformats.org/officeDocument/2006/relationships/oleObject" Target="../embeddings/oleObject124.bin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119.bin"/><Relationship Id="rId17" Type="http://schemas.openxmlformats.org/officeDocument/2006/relationships/oleObject" Target="../embeddings/oleObject122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21.bin"/><Relationship Id="rId20" Type="http://schemas.openxmlformats.org/officeDocument/2006/relationships/image" Target="../media/image126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22.wmf"/><Relationship Id="rId24" Type="http://schemas.openxmlformats.org/officeDocument/2006/relationships/oleObject" Target="../embeddings/oleObject126.bin"/><Relationship Id="rId5" Type="http://schemas.openxmlformats.org/officeDocument/2006/relationships/image" Target="../media/image119.wmf"/><Relationship Id="rId15" Type="http://schemas.openxmlformats.org/officeDocument/2006/relationships/image" Target="../media/image124.wmf"/><Relationship Id="rId23" Type="http://schemas.openxmlformats.org/officeDocument/2006/relationships/image" Target="../media/image127.wmf"/><Relationship Id="rId10" Type="http://schemas.openxmlformats.org/officeDocument/2006/relationships/oleObject" Target="../embeddings/oleObject118.bin"/><Relationship Id="rId19" Type="http://schemas.openxmlformats.org/officeDocument/2006/relationships/oleObject" Target="../embeddings/oleObject123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5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3" Type="http://schemas.openxmlformats.org/officeDocument/2006/relationships/image" Target="../media/image121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130.png"/><Relationship Id="rId10" Type="http://schemas.openxmlformats.org/officeDocument/2006/relationships/image" Target="../media/image306.png"/><Relationship Id="rId4" Type="http://schemas.openxmlformats.org/officeDocument/2006/relationships/image" Target="../media/image122.png"/><Relationship Id="rId9" Type="http://schemas.openxmlformats.org/officeDocument/2006/relationships/image" Target="../media/image3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2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13" Type="http://schemas.openxmlformats.org/officeDocument/2006/relationships/image" Target="../media/image131.wmf"/><Relationship Id="rId18" Type="http://schemas.openxmlformats.org/officeDocument/2006/relationships/oleObject" Target="../embeddings/oleObject135.bin"/><Relationship Id="rId3" Type="http://schemas.openxmlformats.org/officeDocument/2006/relationships/oleObject" Target="../embeddings/oleObject127.bin"/><Relationship Id="rId21" Type="http://schemas.openxmlformats.org/officeDocument/2006/relationships/image" Target="../media/image134.wmf"/><Relationship Id="rId7" Type="http://schemas.openxmlformats.org/officeDocument/2006/relationships/oleObject" Target="../embeddings/oleObject129.bin"/><Relationship Id="rId12" Type="http://schemas.openxmlformats.org/officeDocument/2006/relationships/oleObject" Target="../embeddings/oleObject132.bin"/><Relationship Id="rId17" Type="http://schemas.openxmlformats.org/officeDocument/2006/relationships/image" Target="../media/image133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34.bin"/><Relationship Id="rId20" Type="http://schemas.openxmlformats.org/officeDocument/2006/relationships/oleObject" Target="../embeddings/oleObject137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image" Target="../media/image132.wmf"/><Relationship Id="rId10" Type="http://schemas.openxmlformats.org/officeDocument/2006/relationships/image" Target="../media/image127.wmf"/><Relationship Id="rId19" Type="http://schemas.openxmlformats.org/officeDocument/2006/relationships/oleObject" Target="../embeddings/oleObject136.bin"/><Relationship Id="rId4" Type="http://schemas.openxmlformats.org/officeDocument/2006/relationships/image" Target="../media/image128.wmf"/><Relationship Id="rId9" Type="http://schemas.openxmlformats.org/officeDocument/2006/relationships/oleObject" Target="../embeddings/oleObject130.bin"/><Relationship Id="rId14" Type="http://schemas.openxmlformats.org/officeDocument/2006/relationships/oleObject" Target="../embeddings/oleObject133.bin"/><Relationship Id="rId22" Type="http://schemas.openxmlformats.org/officeDocument/2006/relationships/image" Target="../media/image2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143.bin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37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4.png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10" Type="http://schemas.openxmlformats.org/officeDocument/2006/relationships/image" Target="../media/image132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13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46.png"/><Relationship Id="rId7" Type="http://schemas.openxmlformats.org/officeDocument/2006/relationships/image" Target="../media/image25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10" Type="http://schemas.openxmlformats.org/officeDocument/2006/relationships/image" Target="../media/image258.png"/><Relationship Id="rId4" Type="http://schemas.openxmlformats.org/officeDocument/2006/relationships/image" Target="../media/image247.png"/><Relationship Id="rId9" Type="http://schemas.openxmlformats.org/officeDocument/2006/relationships/image" Target="../media/image2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9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3.png"/><Relationship Id="rId7" Type="http://schemas.openxmlformats.org/officeDocument/2006/relationships/image" Target="../media/image298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10" Type="http://schemas.openxmlformats.org/officeDocument/2006/relationships/image" Target="../media/image301.png"/><Relationship Id="rId4" Type="http://schemas.openxmlformats.org/officeDocument/2006/relationships/image" Target="../media/image294.png"/><Relationship Id="rId9" Type="http://schemas.openxmlformats.org/officeDocument/2006/relationships/image" Target="../media/image3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13" Type="http://schemas.openxmlformats.org/officeDocument/2006/relationships/oleObject" Target="../embeddings/oleObject150.bin"/><Relationship Id="rId18" Type="http://schemas.openxmlformats.org/officeDocument/2006/relationships/image" Target="../media/image146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12" Type="http://schemas.openxmlformats.org/officeDocument/2006/relationships/image" Target="../media/image143.wmf"/><Relationship Id="rId17" Type="http://schemas.openxmlformats.org/officeDocument/2006/relationships/oleObject" Target="../embeddings/oleObject152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45.wmf"/><Relationship Id="rId20" Type="http://schemas.openxmlformats.org/officeDocument/2006/relationships/image" Target="../media/image147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46.bin"/><Relationship Id="rId15" Type="http://schemas.openxmlformats.org/officeDocument/2006/relationships/oleObject" Target="../embeddings/oleObject151.bin"/><Relationship Id="rId10" Type="http://schemas.openxmlformats.org/officeDocument/2006/relationships/image" Target="../media/image142.wmf"/><Relationship Id="rId19" Type="http://schemas.openxmlformats.org/officeDocument/2006/relationships/oleObject" Target="../embeddings/oleObject153.bin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44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57.bin"/><Relationship Id="rId18" Type="http://schemas.openxmlformats.org/officeDocument/2006/relationships/oleObject" Target="../embeddings/oleObject160.bin"/><Relationship Id="rId26" Type="http://schemas.openxmlformats.org/officeDocument/2006/relationships/oleObject" Target="../embeddings/oleObject165.bin"/><Relationship Id="rId3" Type="http://schemas.openxmlformats.org/officeDocument/2006/relationships/image" Target="../media/image157.wmf"/><Relationship Id="rId21" Type="http://schemas.openxmlformats.org/officeDocument/2006/relationships/image" Target="../media/image154.wmf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160.wmf"/><Relationship Id="rId17" Type="http://schemas.openxmlformats.org/officeDocument/2006/relationships/image" Target="../media/image152.wmf"/><Relationship Id="rId25" Type="http://schemas.openxmlformats.org/officeDocument/2006/relationships/image" Target="../media/image155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59.bin"/><Relationship Id="rId20" Type="http://schemas.openxmlformats.org/officeDocument/2006/relationships/oleObject" Target="../embeddings/oleObject161.bin"/><Relationship Id="rId29" Type="http://schemas.openxmlformats.org/officeDocument/2006/relationships/image" Target="../media/image15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8.wmf"/><Relationship Id="rId11" Type="http://schemas.openxmlformats.org/officeDocument/2006/relationships/image" Target="../media/image159.wmf"/><Relationship Id="rId24" Type="http://schemas.openxmlformats.org/officeDocument/2006/relationships/oleObject" Target="../embeddings/oleObject164.bin"/><Relationship Id="rId5" Type="http://schemas.openxmlformats.org/officeDocument/2006/relationships/oleObject" Target="../embeddings/oleObject154.bin"/><Relationship Id="rId15" Type="http://schemas.openxmlformats.org/officeDocument/2006/relationships/oleObject" Target="../embeddings/oleObject158.bin"/><Relationship Id="rId23" Type="http://schemas.openxmlformats.org/officeDocument/2006/relationships/oleObject" Target="../embeddings/oleObject163.bin"/><Relationship Id="rId28" Type="http://schemas.openxmlformats.org/officeDocument/2006/relationships/oleObject" Target="../embeddings/oleObject167.bin"/><Relationship Id="rId10" Type="http://schemas.openxmlformats.org/officeDocument/2006/relationships/image" Target="../media/image150.wmf"/><Relationship Id="rId19" Type="http://schemas.openxmlformats.org/officeDocument/2006/relationships/image" Target="../media/image153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56.bin"/><Relationship Id="rId14" Type="http://schemas.openxmlformats.org/officeDocument/2006/relationships/image" Target="../media/image151.wmf"/><Relationship Id="rId22" Type="http://schemas.openxmlformats.org/officeDocument/2006/relationships/oleObject" Target="../embeddings/oleObject162.bin"/><Relationship Id="rId27" Type="http://schemas.openxmlformats.org/officeDocument/2006/relationships/oleObject" Target="../embeddings/oleObject166.bin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150.wmf"/><Relationship Id="rId26" Type="http://schemas.openxmlformats.org/officeDocument/2006/relationships/image" Target="../media/image171.wmf"/><Relationship Id="rId3" Type="http://schemas.openxmlformats.org/officeDocument/2006/relationships/oleObject" Target="../embeddings/oleObject168.bin"/><Relationship Id="rId21" Type="http://schemas.openxmlformats.org/officeDocument/2006/relationships/oleObject" Target="../embeddings/oleObject177.bin"/><Relationship Id="rId34" Type="http://schemas.openxmlformats.org/officeDocument/2006/relationships/image" Target="../media/image336.png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65.wmf"/><Relationship Id="rId17" Type="http://schemas.openxmlformats.org/officeDocument/2006/relationships/oleObject" Target="../embeddings/oleObject175.bin"/><Relationship Id="rId25" Type="http://schemas.openxmlformats.org/officeDocument/2006/relationships/oleObject" Target="../embeddings/oleObject179.bin"/><Relationship Id="rId33" Type="http://schemas.openxmlformats.org/officeDocument/2006/relationships/oleObject" Target="../embeddings/oleObject185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67.wmf"/><Relationship Id="rId20" Type="http://schemas.openxmlformats.org/officeDocument/2006/relationships/image" Target="../media/image168.wmf"/><Relationship Id="rId29" Type="http://schemas.openxmlformats.org/officeDocument/2006/relationships/oleObject" Target="../embeddings/oleObject182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72.bin"/><Relationship Id="rId24" Type="http://schemas.openxmlformats.org/officeDocument/2006/relationships/image" Target="../media/image170.wmf"/><Relationship Id="rId32" Type="http://schemas.openxmlformats.org/officeDocument/2006/relationships/image" Target="../media/image172.wmf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23" Type="http://schemas.openxmlformats.org/officeDocument/2006/relationships/oleObject" Target="../embeddings/oleObject178.bin"/><Relationship Id="rId28" Type="http://schemas.openxmlformats.org/officeDocument/2006/relationships/oleObject" Target="../embeddings/oleObject181.bin"/><Relationship Id="rId10" Type="http://schemas.openxmlformats.org/officeDocument/2006/relationships/image" Target="../media/image164.wmf"/><Relationship Id="rId19" Type="http://schemas.openxmlformats.org/officeDocument/2006/relationships/oleObject" Target="../embeddings/oleObject176.bin"/><Relationship Id="rId31" Type="http://schemas.openxmlformats.org/officeDocument/2006/relationships/oleObject" Target="../embeddings/oleObject184.bin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166.wmf"/><Relationship Id="rId22" Type="http://schemas.openxmlformats.org/officeDocument/2006/relationships/image" Target="../media/image169.wmf"/><Relationship Id="rId27" Type="http://schemas.openxmlformats.org/officeDocument/2006/relationships/oleObject" Target="../embeddings/oleObject180.bin"/><Relationship Id="rId30" Type="http://schemas.openxmlformats.org/officeDocument/2006/relationships/oleObject" Target="../embeddings/oleObject183.bin"/><Relationship Id="rId8" Type="http://schemas.openxmlformats.org/officeDocument/2006/relationships/image" Target="../media/image163.wmf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175.wmf"/><Relationship Id="rId26" Type="http://schemas.openxmlformats.org/officeDocument/2006/relationships/image" Target="../media/image178.wmf"/><Relationship Id="rId39" Type="http://schemas.openxmlformats.org/officeDocument/2006/relationships/image" Target="../media/image240.png"/><Relationship Id="rId21" Type="http://schemas.openxmlformats.org/officeDocument/2006/relationships/oleObject" Target="../embeddings/oleObject198.bin"/><Relationship Id="rId34" Type="http://schemas.openxmlformats.org/officeDocument/2006/relationships/image" Target="../media/image182.wmf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166.wmf"/><Relationship Id="rId17" Type="http://schemas.openxmlformats.org/officeDocument/2006/relationships/oleObject" Target="../embeddings/oleObject196.bin"/><Relationship Id="rId25" Type="http://schemas.openxmlformats.org/officeDocument/2006/relationships/oleObject" Target="../embeddings/oleObject201.bin"/><Relationship Id="rId33" Type="http://schemas.openxmlformats.org/officeDocument/2006/relationships/oleObject" Target="../embeddings/oleObject205.bin"/><Relationship Id="rId38" Type="http://schemas.openxmlformats.org/officeDocument/2006/relationships/oleObject" Target="../embeddings/oleObject208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95.bin"/><Relationship Id="rId20" Type="http://schemas.openxmlformats.org/officeDocument/2006/relationships/image" Target="../media/image176.wmf"/><Relationship Id="rId29" Type="http://schemas.openxmlformats.org/officeDocument/2006/relationships/oleObject" Target="../embeddings/oleObject203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3.wmf"/><Relationship Id="rId11" Type="http://schemas.openxmlformats.org/officeDocument/2006/relationships/oleObject" Target="../embeddings/oleObject192.bin"/><Relationship Id="rId24" Type="http://schemas.openxmlformats.org/officeDocument/2006/relationships/image" Target="../media/image177.wmf"/><Relationship Id="rId32" Type="http://schemas.openxmlformats.org/officeDocument/2006/relationships/image" Target="../media/image181.wmf"/><Relationship Id="rId37" Type="http://schemas.openxmlformats.org/officeDocument/2006/relationships/oleObject" Target="../embeddings/oleObject207.bin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4.bin"/><Relationship Id="rId23" Type="http://schemas.openxmlformats.org/officeDocument/2006/relationships/oleObject" Target="../embeddings/oleObject200.bin"/><Relationship Id="rId28" Type="http://schemas.openxmlformats.org/officeDocument/2006/relationships/image" Target="../media/image179.wmf"/><Relationship Id="rId36" Type="http://schemas.openxmlformats.org/officeDocument/2006/relationships/image" Target="../media/image183.wmf"/><Relationship Id="rId10" Type="http://schemas.openxmlformats.org/officeDocument/2006/relationships/oleObject" Target="../embeddings/oleObject191.bin"/><Relationship Id="rId19" Type="http://schemas.openxmlformats.org/officeDocument/2006/relationships/oleObject" Target="../embeddings/oleObject197.bin"/><Relationship Id="rId31" Type="http://schemas.openxmlformats.org/officeDocument/2006/relationships/oleObject" Target="../embeddings/oleObject204.bin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90.bin"/><Relationship Id="rId14" Type="http://schemas.openxmlformats.org/officeDocument/2006/relationships/image" Target="../media/image174.wmf"/><Relationship Id="rId22" Type="http://schemas.openxmlformats.org/officeDocument/2006/relationships/oleObject" Target="../embeddings/oleObject199.bin"/><Relationship Id="rId27" Type="http://schemas.openxmlformats.org/officeDocument/2006/relationships/oleObject" Target="../embeddings/oleObject202.bin"/><Relationship Id="rId30" Type="http://schemas.openxmlformats.org/officeDocument/2006/relationships/image" Target="../media/image180.wmf"/><Relationship Id="rId35" Type="http://schemas.openxmlformats.org/officeDocument/2006/relationships/oleObject" Target="../embeddings/oleObject206.bin"/><Relationship Id="rId8" Type="http://schemas.openxmlformats.org/officeDocument/2006/relationships/oleObject" Target="../embeddings/oleObject189.bin"/><Relationship Id="rId3" Type="http://schemas.openxmlformats.org/officeDocument/2006/relationships/oleObject" Target="../embeddings/oleObject18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1.emf"/><Relationship Id="rId18" Type="http://schemas.openxmlformats.org/officeDocument/2006/relationships/image" Target="../media/image128.png"/><Relationship Id="rId3" Type="http://schemas.openxmlformats.org/officeDocument/2006/relationships/image" Target="../media/image90.png"/><Relationship Id="rId7" Type="http://schemas.openxmlformats.org/officeDocument/2006/relationships/image" Target="../media/image113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3.e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0.png"/><Relationship Id="rId11" Type="http://schemas.openxmlformats.org/officeDocument/2006/relationships/image" Target="../media/image10.emf"/><Relationship Id="rId5" Type="http://schemas.openxmlformats.org/officeDocument/2006/relationships/image" Target="../media/image8.emf"/><Relationship Id="rId15" Type="http://schemas.openxmlformats.org/officeDocument/2006/relationships/image" Target="../media/image12.e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emf"/><Relationship Id="rId1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241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13" Type="http://schemas.openxmlformats.org/officeDocument/2006/relationships/image" Target="../media/image186.wmf"/><Relationship Id="rId18" Type="http://schemas.openxmlformats.org/officeDocument/2006/relationships/oleObject" Target="../embeddings/oleObject214.bin"/><Relationship Id="rId26" Type="http://schemas.openxmlformats.org/officeDocument/2006/relationships/oleObject" Target="../embeddings/oleObject220.bin"/><Relationship Id="rId3" Type="http://schemas.openxmlformats.org/officeDocument/2006/relationships/oleObject" Target="../embeddings/oleObject209.bin"/><Relationship Id="rId21" Type="http://schemas.openxmlformats.org/officeDocument/2006/relationships/oleObject" Target="../embeddings/oleObject216.bin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211.bin"/><Relationship Id="rId17" Type="http://schemas.openxmlformats.org/officeDocument/2006/relationships/image" Target="../media/image188.wmf"/><Relationship Id="rId25" Type="http://schemas.openxmlformats.org/officeDocument/2006/relationships/oleObject" Target="../embeddings/oleObject219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13.bin"/><Relationship Id="rId20" Type="http://schemas.openxmlformats.org/officeDocument/2006/relationships/oleObject" Target="../embeddings/oleObject215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2.wmf"/><Relationship Id="rId11" Type="http://schemas.openxmlformats.org/officeDocument/2006/relationships/image" Target="../media/image185.wmf"/><Relationship Id="rId24" Type="http://schemas.openxmlformats.org/officeDocument/2006/relationships/oleObject" Target="../embeddings/oleObject218.bin"/><Relationship Id="rId5" Type="http://schemas.openxmlformats.org/officeDocument/2006/relationships/image" Target="../media/image191.wmf"/><Relationship Id="rId15" Type="http://schemas.openxmlformats.org/officeDocument/2006/relationships/image" Target="../media/image187.wmf"/><Relationship Id="rId23" Type="http://schemas.openxmlformats.org/officeDocument/2006/relationships/image" Target="../media/image190.wmf"/><Relationship Id="rId10" Type="http://schemas.openxmlformats.org/officeDocument/2006/relationships/oleObject" Target="../embeddings/oleObject210.bin"/><Relationship Id="rId19" Type="http://schemas.openxmlformats.org/officeDocument/2006/relationships/image" Target="../media/image189.wmf"/><Relationship Id="rId4" Type="http://schemas.openxmlformats.org/officeDocument/2006/relationships/image" Target="../media/image184.wmf"/><Relationship Id="rId9" Type="http://schemas.openxmlformats.org/officeDocument/2006/relationships/image" Target="../media/image195.wmf"/><Relationship Id="rId14" Type="http://schemas.openxmlformats.org/officeDocument/2006/relationships/oleObject" Target="../embeddings/oleObject212.bin"/><Relationship Id="rId22" Type="http://schemas.openxmlformats.org/officeDocument/2006/relationships/oleObject" Target="../embeddings/oleObject217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18" Type="http://schemas.openxmlformats.org/officeDocument/2006/relationships/image" Target="../media/image391.png"/><Relationship Id="rId3" Type="http://schemas.openxmlformats.org/officeDocument/2006/relationships/image" Target="../media/image376.png"/><Relationship Id="rId21" Type="http://schemas.openxmlformats.org/officeDocument/2006/relationships/image" Target="../media/image394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390.png"/><Relationship Id="rId2" Type="http://schemas.openxmlformats.org/officeDocument/2006/relationships/image" Target="../media/image375.png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5" Type="http://schemas.openxmlformats.org/officeDocument/2006/relationships/image" Target="../media/image388.png"/><Relationship Id="rId10" Type="http://schemas.openxmlformats.org/officeDocument/2006/relationships/image" Target="../media/image383.png"/><Relationship Id="rId19" Type="http://schemas.openxmlformats.org/officeDocument/2006/relationships/image" Target="../media/image392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" Type="http://schemas.openxmlformats.org/officeDocument/2006/relationships/image" Target="../media/image395.png"/><Relationship Id="rId16" Type="http://schemas.openxmlformats.org/officeDocument/2006/relationships/image" Target="../media/image40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398.png"/><Relationship Id="rId15" Type="http://schemas.openxmlformats.org/officeDocument/2006/relationships/image" Target="../media/image408.png"/><Relationship Id="rId10" Type="http://schemas.openxmlformats.org/officeDocument/2006/relationships/image" Target="../media/image403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6.png"/><Relationship Id="rId11" Type="http://schemas.openxmlformats.org/officeDocument/2006/relationships/image" Target="../media/image421.png"/><Relationship Id="rId5" Type="http://schemas.openxmlformats.org/officeDocument/2006/relationships/image" Target="../media/image415.png"/><Relationship Id="rId10" Type="http://schemas.openxmlformats.org/officeDocument/2006/relationships/image" Target="../media/image420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5" Type="http://schemas.openxmlformats.org/officeDocument/2006/relationships/image" Target="../media/image424.png"/><Relationship Id="rId10" Type="http://schemas.openxmlformats.org/officeDocument/2006/relationships/image" Target="../media/image429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203.wmf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200.wmf"/><Relationship Id="rId17" Type="http://schemas.openxmlformats.org/officeDocument/2006/relationships/oleObject" Target="../embeddings/oleObject228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02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7.wmf"/><Relationship Id="rId11" Type="http://schemas.openxmlformats.org/officeDocument/2006/relationships/oleObject" Target="../embeddings/oleObject225.bin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10" Type="http://schemas.openxmlformats.org/officeDocument/2006/relationships/image" Target="../media/image199.wmf"/><Relationship Id="rId4" Type="http://schemas.openxmlformats.org/officeDocument/2006/relationships/image" Target="../media/image196.w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201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243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0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15.bin"/><Relationship Id="rId26" Type="http://schemas.openxmlformats.org/officeDocument/2006/relationships/oleObject" Target="../embeddings/oleObject19.bin"/><Relationship Id="rId3" Type="http://schemas.openxmlformats.org/officeDocument/2006/relationships/oleObject" Target="../embeddings/oleObject7.bin"/><Relationship Id="rId21" Type="http://schemas.openxmlformats.org/officeDocument/2006/relationships/image" Target="../media/image24.png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0.wmf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29" Type="http://schemas.openxmlformats.org/officeDocument/2006/relationships/oleObject" Target="../embeddings/oleObject2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image" Target="../media/image17.wmf"/><Relationship Id="rId24" Type="http://schemas.openxmlformats.org/officeDocument/2006/relationships/image" Target="../media/image30.png"/><Relationship Id="rId5" Type="http://schemas.openxmlformats.org/officeDocument/2006/relationships/oleObject" Target="../embeddings/oleObject8.bin"/><Relationship Id="rId15" Type="http://schemas.openxmlformats.org/officeDocument/2006/relationships/image" Target="../media/image19.wmf"/><Relationship Id="rId23" Type="http://schemas.openxmlformats.org/officeDocument/2006/relationships/image" Target="../media/image22.wmf"/><Relationship Id="rId28" Type="http://schemas.openxmlformats.org/officeDocument/2006/relationships/oleObject" Target="../embeddings/oleObject21.bin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1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23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oleObject" Target="../embeddings/oleObject230.bin"/><Relationship Id="rId7" Type="http://schemas.openxmlformats.org/officeDocument/2006/relationships/oleObject" Target="../embeddings/oleObject2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231.bin"/><Relationship Id="rId10" Type="http://schemas.openxmlformats.org/officeDocument/2006/relationships/image" Target="../media/image208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23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0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9.png"/><Relationship Id="rId5" Type="http://schemas.openxmlformats.org/officeDocument/2006/relationships/image" Target="../media/image32.emf"/><Relationship Id="rId10" Type="http://schemas.openxmlformats.org/officeDocument/2006/relationships/image" Target="../media/image38.pn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94907D-659C-456E-A6D9-0D6DB06B57A7}" type="datetime10">
              <a:rPr lang="zh-CN" altLang="en-US" smtClean="0"/>
              <a:t>12:24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8" y="483143"/>
            <a:ext cx="7118638" cy="10267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48" y="1960876"/>
            <a:ext cx="7356067" cy="10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88589C-62FB-4CFD-9159-DC5C76844C9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9224" name="Rectangle 9"/>
          <p:cNvSpPr>
            <a:spLocks noChangeArrowheads="1"/>
          </p:cNvSpPr>
          <p:nvPr/>
        </p:nvSpPr>
        <p:spPr bwMode="auto">
          <a:xfrm>
            <a:off x="1344587" y="1064747"/>
            <a:ext cx="3587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导数定义式的不同形式</a:t>
            </a:r>
          </a:p>
        </p:txBody>
      </p:sp>
      <p:sp>
        <p:nvSpPr>
          <p:cNvPr id="29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436458" y="1494586"/>
                <a:ext cx="1585006" cy="80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458" y="1494586"/>
                <a:ext cx="1585006" cy="809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38344" y="1494586"/>
                <a:ext cx="3474156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344" y="1494586"/>
                <a:ext cx="3474156" cy="80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436458" y="2525826"/>
                <a:ext cx="3168431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458" y="2525826"/>
                <a:ext cx="3168431" cy="809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38344" y="2525826"/>
                <a:ext cx="2612318" cy="871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344" y="2525826"/>
                <a:ext cx="2612318" cy="871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344587" y="3748210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注意：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62106" y="3810424"/>
                <a:ext cx="75503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如果导数定义式的极限不存在，则称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不可导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kumimoji="1" lang="zh-CN" altLang="en-US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06" y="3810424"/>
                <a:ext cx="7550394" cy="461665"/>
              </a:xfrm>
              <a:prstGeom prst="rect">
                <a:avLst/>
              </a:prstGeom>
              <a:blipFill>
                <a:blip r:embed="rId6"/>
                <a:stretch>
                  <a:fillRect l="-1211" t="-14474" r="-524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62106" y="5054177"/>
                <a:ext cx="779020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反映了函数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处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的变化率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因变量随自变量的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变化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变化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的快慢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程度。</a:t>
                </a:r>
                <a:endParaRPr lang="en-US" altLang="zh-CN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06" y="5054177"/>
                <a:ext cx="7790208" cy="830997"/>
              </a:xfrm>
              <a:prstGeom prst="rect">
                <a:avLst/>
              </a:prstGeom>
              <a:blipFill>
                <a:blip r:embed="rId7"/>
                <a:stretch>
                  <a:fillRect l="-1174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33" grpId="0"/>
      <p:bldP spid="34" grpId="0"/>
      <p:bldP spid="35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形标注 18"/>
              <p:cNvSpPr/>
              <p:nvPr/>
            </p:nvSpPr>
            <p:spPr>
              <a:xfrm>
                <a:off x="10003937" y="3269522"/>
                <a:ext cx="2024814" cy="1001165"/>
              </a:xfrm>
              <a:prstGeom prst="wedgeEllipseCallout">
                <a:avLst>
                  <a:gd name="adj1" fmla="val -97243"/>
                  <a:gd name="adj2" fmla="val -11886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的导函数在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处的值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椭圆形标注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937" y="3269522"/>
                <a:ext cx="2024814" cy="1001165"/>
              </a:xfrm>
              <a:prstGeom prst="wedgeEllipseCallout">
                <a:avLst>
                  <a:gd name="adj1" fmla="val -97243"/>
                  <a:gd name="adj2" fmla="val -11886"/>
                </a:avLst>
              </a:prstGeom>
              <a:blipFill>
                <a:blip r:embed="rId2"/>
                <a:stretch>
                  <a:fillRect b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形标注 1"/>
              <p:cNvSpPr/>
              <p:nvPr/>
            </p:nvSpPr>
            <p:spPr>
              <a:xfrm>
                <a:off x="6994151" y="3046060"/>
                <a:ext cx="2024814" cy="1001165"/>
              </a:xfrm>
              <a:prstGeom prst="wedgeEllipseCallout">
                <a:avLst>
                  <a:gd name="adj1" fmla="val -6387"/>
                  <a:gd name="adj2" fmla="val 22841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处的导数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椭圆形标注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51" y="3046060"/>
                <a:ext cx="2024814" cy="1001165"/>
              </a:xfrm>
              <a:prstGeom prst="wedgeEllipseCallout">
                <a:avLst>
                  <a:gd name="adj1" fmla="val -6387"/>
                  <a:gd name="adj2" fmla="val 22841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567" name="Rectangle 207"/>
          <p:cNvSpPr>
            <a:spLocks noChangeArrowheads="1"/>
          </p:cNvSpPr>
          <p:nvPr/>
        </p:nvSpPr>
        <p:spPr bwMode="auto">
          <a:xfrm>
            <a:off x="1494913" y="1028578"/>
            <a:ext cx="3302000" cy="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8000" rIns="36000" bIns="18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导函数的定义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568" name="Text Box 208"/>
              <p:cNvSpPr txBox="1">
                <a:spLocks noChangeArrowheads="1"/>
              </p:cNvSpPr>
              <p:nvPr/>
            </p:nvSpPr>
            <p:spPr bwMode="auto">
              <a:xfrm>
                <a:off x="1557791" y="1539877"/>
                <a:ext cx="9458552" cy="17304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 smtClean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      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如果函数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在开区间 </a:t>
                </a:r>
                <a:r>
                  <a:rPr kumimoji="1" lang="en-US" altLang="zh-CN" sz="2400" i="1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I 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内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每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一点 </a:t>
                </a:r>
                <a:r>
                  <a:rPr kumimoji="1" lang="en-US" altLang="zh-CN" sz="2400" i="1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 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处都可导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，那么就称函数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在开区间 </a:t>
                </a:r>
                <a:r>
                  <a:rPr kumimoji="1"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I 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内可导。这时，对任一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都对应着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的一个确定的导数值。这样就构成了一个新的函数，这个函数就称为原来函数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的导函数，简称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的导数。</a:t>
                </a:r>
                <a:endPara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3568" name="Text Box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7791" y="1539877"/>
                <a:ext cx="9458552" cy="1730410"/>
              </a:xfrm>
              <a:prstGeom prst="rect">
                <a:avLst/>
              </a:prstGeom>
              <a:blipFill>
                <a:blip r:embed="rId4"/>
                <a:stretch>
                  <a:fillRect l="-1999" t="-4947" r="-1870" b="-88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584" name="Text Box 224"/>
          <p:cNvSpPr txBox="1">
            <a:spLocks noChangeArrowheads="1"/>
          </p:cNvSpPr>
          <p:nvPr/>
        </p:nvSpPr>
        <p:spPr bwMode="auto">
          <a:xfrm>
            <a:off x="2521403" y="4251536"/>
            <a:ext cx="3269798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导函数的定义式如何写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? </a:t>
            </a:r>
          </a:p>
        </p:txBody>
      </p:sp>
      <p:sp>
        <p:nvSpPr>
          <p:cNvPr id="143585" name="Text Box 225"/>
          <p:cNvSpPr txBox="1">
            <a:spLocks noChangeArrowheads="1"/>
          </p:cNvSpPr>
          <p:nvPr/>
        </p:nvSpPr>
        <p:spPr bwMode="auto">
          <a:xfrm>
            <a:off x="2516187" y="5760242"/>
            <a:ext cx="4686300" cy="46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是什么关系</a:t>
            </a:r>
            <a:r>
              <a:rPr kumimoji="1" lang="en-US" altLang="zh-CN" sz="2800" b="1" dirty="0">
                <a:solidFill>
                  <a:schemeClr val="tx2"/>
                </a:solidFill>
                <a:latin typeface="宋体" panose="02010600030101010101" pitchFamily="2" charset="-122"/>
              </a:rPr>
              <a:t>?</a:t>
            </a:r>
          </a:p>
        </p:txBody>
      </p:sp>
      <p:sp>
        <p:nvSpPr>
          <p:cNvPr id="143618" name="Text Box 258"/>
          <p:cNvSpPr txBox="1">
            <a:spLocks noChangeArrowheads="1"/>
          </p:cNvSpPr>
          <p:nvPr/>
        </p:nvSpPr>
        <p:spPr bwMode="auto">
          <a:xfrm>
            <a:off x="1444172" y="4174671"/>
            <a:ext cx="1298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提问：</a:t>
            </a:r>
          </a:p>
        </p:txBody>
      </p:sp>
      <p:sp>
        <p:nvSpPr>
          <p:cNvPr id="143619" name="Text Box 259"/>
          <p:cNvSpPr txBox="1">
            <a:spLocks noChangeArrowheads="1"/>
          </p:cNvSpPr>
          <p:nvPr/>
        </p:nvSpPr>
        <p:spPr bwMode="auto">
          <a:xfrm>
            <a:off x="1444171" y="5760242"/>
            <a:ext cx="1298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</a:rPr>
              <a:t>提问：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66D416C7-0478-407C-B463-A4B12DE4A5B0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32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469596" y="3365539"/>
                <a:ext cx="3524555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；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；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；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𝒅𝒇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96" y="3365539"/>
                <a:ext cx="3524555" cy="80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178"/>
          <p:cNvSpPr txBox="1">
            <a:spLocks noChangeArrowheads="1"/>
          </p:cNvSpPr>
          <p:nvPr/>
        </p:nvSpPr>
        <p:spPr bwMode="auto">
          <a:xfrm>
            <a:off x="2093460" y="3374382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记作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4" name="矩形 3"/>
          <p:cNvSpPr/>
          <p:nvPr/>
        </p:nvSpPr>
        <p:spPr>
          <a:xfrm>
            <a:off x="5791200" y="4236732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分析极限过程中的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变量</a:t>
            </a:r>
            <a:r>
              <a:rPr kumimoji="1"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常量</a:t>
            </a:r>
            <a:r>
              <a:rPr kumimoji="1"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各是什么</a:t>
            </a:r>
            <a:r>
              <a:rPr kumimoji="1"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69224" y="4825959"/>
                <a:ext cx="3690113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zh-CN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224" y="4825959"/>
                <a:ext cx="3690113" cy="809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859337" y="4825959"/>
                <a:ext cx="3995837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7" y="4825959"/>
                <a:ext cx="3995837" cy="809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855174" y="4826990"/>
                <a:ext cx="3073277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174" y="4826990"/>
                <a:ext cx="3073277" cy="809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94151" y="5660228"/>
                <a:ext cx="2794098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51" y="5660228"/>
                <a:ext cx="2794098" cy="7382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3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  <p:bldP spid="143567" grpId="0" build="p" autoUpdateAnimBg="0"/>
      <p:bldP spid="143568" grpId="0" build="p" autoUpdateAnimBg="0"/>
      <p:bldP spid="143584" grpId="0" build="p" autoUpdateAnimBg="0"/>
      <p:bldP spid="143585" grpId="0" build="p" autoUpdateAnimBg="0"/>
      <p:bldP spid="143618" grpId="0"/>
      <p:bldP spid="143619" grpId="0"/>
      <p:bldP spid="34" grpId="0"/>
      <p:bldP spid="35" grpId="0" autoUpdateAnimBg="0"/>
      <p:bldP spid="4" grpId="0"/>
      <p:bldP spid="5" grpId="0"/>
      <p:bldP spid="38" grpId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193D87-E714-4BF6-8812-E9E27D0A63FF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184328" name="Text Box 8"/>
          <p:cNvSpPr txBox="1">
            <a:spLocks noChangeArrowheads="1"/>
          </p:cNvSpPr>
          <p:nvPr/>
        </p:nvSpPr>
        <p:spPr bwMode="auto">
          <a:xfrm>
            <a:off x="1494914" y="1438672"/>
            <a:ext cx="211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求导</a:t>
            </a: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数的步骤</a:t>
            </a:r>
          </a:p>
        </p:txBody>
      </p:sp>
      <p:sp>
        <p:nvSpPr>
          <p:cNvPr id="12293" name="Text Box 10"/>
          <p:cNvSpPr txBox="1">
            <a:spLocks noChangeArrowheads="1"/>
          </p:cNvSpPr>
          <p:nvPr/>
        </p:nvSpPr>
        <p:spPr bwMode="auto">
          <a:xfrm>
            <a:off x="2622550" y="25606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宋体" panose="02010600030101010101" pitchFamily="2" charset="-122"/>
            </a:endParaRPr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2050823" y="1847304"/>
            <a:ext cx="2303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求增量</a:t>
            </a:r>
          </a:p>
        </p:txBody>
      </p:sp>
      <p:sp>
        <p:nvSpPr>
          <p:cNvPr id="184333" name="Rectangle 13"/>
          <p:cNvSpPr>
            <a:spLocks noChangeArrowheads="1"/>
          </p:cNvSpPr>
          <p:nvPr/>
        </p:nvSpPr>
        <p:spPr bwMode="auto">
          <a:xfrm>
            <a:off x="3624263" y="1846932"/>
            <a:ext cx="2166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算比值</a:t>
            </a:r>
          </a:p>
        </p:txBody>
      </p:sp>
      <p:graphicFrame>
        <p:nvGraphicFramePr>
          <p:cNvPr id="1843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861014"/>
              </p:ext>
            </p:extLst>
          </p:nvPr>
        </p:nvGraphicFramePr>
        <p:xfrm>
          <a:off x="6976383" y="1595438"/>
          <a:ext cx="1839913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" name="公式" r:id="rId3" imgW="857304" imgH="400010" progId="Equation.3">
                  <p:embed/>
                </p:oleObj>
              </mc:Choice>
              <mc:Fallback>
                <p:oleObj name="公式" r:id="rId3" imgW="857304" imgH="4000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383" y="1595438"/>
                        <a:ext cx="1839913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5" name="Rectangle 15"/>
          <p:cNvSpPr>
            <a:spLocks noChangeArrowheads="1"/>
          </p:cNvSpPr>
          <p:nvPr/>
        </p:nvSpPr>
        <p:spPr bwMode="auto">
          <a:xfrm>
            <a:off x="5187498" y="1846932"/>
            <a:ext cx="22907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求极限</a:t>
            </a:r>
          </a:p>
        </p:txBody>
      </p:sp>
      <p:sp>
        <p:nvSpPr>
          <p:cNvPr id="12299" name="Rectangle 18"/>
          <p:cNvSpPr>
            <a:spLocks noChangeArrowheads="1"/>
          </p:cNvSpPr>
          <p:nvPr/>
        </p:nvSpPr>
        <p:spPr bwMode="auto">
          <a:xfrm>
            <a:off x="1162051" y="886619"/>
            <a:ext cx="384175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由定义求导数</a:t>
            </a:r>
          </a:p>
        </p:txBody>
      </p:sp>
      <p:sp>
        <p:nvSpPr>
          <p:cNvPr id="13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1567884" y="2462213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6" name="矩形 10"/>
          <p:cNvSpPr>
            <a:spLocks noChangeArrowheads="1"/>
          </p:cNvSpPr>
          <p:nvPr/>
        </p:nvSpPr>
        <p:spPr bwMode="auto">
          <a:xfrm>
            <a:off x="1567884" y="307583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22550" y="2462019"/>
                <a:ext cx="59779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求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为正整数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)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处的导数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.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550" y="2462019"/>
                <a:ext cx="5977919" cy="461665"/>
              </a:xfrm>
              <a:prstGeom prst="rect">
                <a:avLst/>
              </a:prstGeom>
              <a:blipFill>
                <a:blip r:embed="rId5"/>
                <a:stretch>
                  <a:fillRect l="-1529" t="-10526" r="-122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32943" y="2885725"/>
                <a:ext cx="5887060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400" b="0" i="0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943" y="2885725"/>
                <a:ext cx="5887060" cy="809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32943" y="2904737"/>
                <a:ext cx="7211974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943" y="2904737"/>
                <a:ext cx="7211974" cy="8090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590066" y="3882143"/>
                <a:ext cx="68374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求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 (</a:t>
                </a:r>
                <a14:m>
                  <m:oMath xmlns:m="http://schemas.openxmlformats.org/officeDocument/2006/math"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为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实数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)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处的导数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.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66" y="3882143"/>
                <a:ext cx="6837449" cy="461665"/>
              </a:xfrm>
              <a:prstGeom prst="rect">
                <a:avLst/>
              </a:prstGeom>
              <a:blipFill>
                <a:blip r:embed="rId8"/>
                <a:stretch>
                  <a:fillRect l="-1426" t="-10526" r="-44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53530" y="4343808"/>
                <a:ext cx="5685018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530" y="4343808"/>
                <a:ext cx="5685018" cy="8090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88148" y="4556241"/>
                <a:ext cx="13004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148" y="4556241"/>
                <a:ext cx="1300421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13198" y="4960057"/>
                <a:ext cx="6670801" cy="1267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40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f>
                            <m:f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98" y="4960057"/>
                <a:ext cx="6670801" cy="12673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90066" y="3092022"/>
                <a:ext cx="9857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66" y="3092022"/>
                <a:ext cx="985719" cy="461665"/>
              </a:xfrm>
              <a:prstGeom prst="rect">
                <a:avLst/>
              </a:prstGeom>
              <a:blipFill>
                <a:blip r:embed="rId12"/>
                <a:stretch>
                  <a:fillRect l="-617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788675" y="712438"/>
                <a:ext cx="6471194" cy="694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zh-CN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zh-CN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zh-CN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kumimoji="1" lang="zh-CN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zh-CN" alt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kumimoji="1" lang="zh-CN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zh-CN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kumimoji="1" lang="zh-CN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zh-CN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zh-CN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kumimoji="1" lang="zh-CN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zh-CN" alt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1" lang="zh-CN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kumimoji="1"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zh-CN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⁡(1+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zh-CN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kumimoji="1"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675" y="712438"/>
                <a:ext cx="6471194" cy="694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弧形箭头 9"/>
          <p:cNvSpPr/>
          <p:nvPr/>
        </p:nvSpPr>
        <p:spPr>
          <a:xfrm rot="10800000" flipH="1">
            <a:off x="10238742" y="1240971"/>
            <a:ext cx="1075192" cy="452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8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8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8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8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8" grpId="0"/>
      <p:bldP spid="184331" grpId="0"/>
      <p:bldP spid="184333" grpId="0"/>
      <p:bldP spid="184335" grpId="0"/>
      <p:bldP spid="15" grpId="0" animBg="1"/>
      <p:bldP spid="16" grpId="0" animBg="1"/>
      <p:bldP spid="4" grpId="0"/>
      <p:bldP spid="5" grpId="0"/>
      <p:bldP spid="6" grpId="0"/>
      <p:bldP spid="20" grpId="0"/>
      <p:bldP spid="21" grpId="0"/>
      <p:bldP spid="7" grpId="0"/>
      <p:bldP spid="8" grpId="0"/>
      <p:bldP spid="9" grpId="0"/>
      <p:bldP spid="25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162051" y="886619"/>
            <a:ext cx="284389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由定义求导数</a:t>
            </a:r>
          </a:p>
        </p:txBody>
      </p:sp>
      <p:sp>
        <p:nvSpPr>
          <p:cNvPr id="4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535227" y="152638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535227" y="2140001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27980" y="1525092"/>
                <a:ext cx="4768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求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处的导数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.</a:t>
                </a:r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80" y="1525092"/>
                <a:ext cx="4768550" cy="461665"/>
              </a:xfrm>
              <a:prstGeom prst="rect">
                <a:avLst/>
              </a:prstGeom>
              <a:blipFill>
                <a:blip r:embed="rId2"/>
                <a:stretch>
                  <a:fillRect l="-204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81569" y="1986757"/>
                <a:ext cx="6186052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69" y="1986757"/>
                <a:ext cx="6186052" cy="809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16187" y="2199190"/>
                <a:ext cx="13004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2199190"/>
                <a:ext cx="1300421" cy="461665"/>
              </a:xfrm>
              <a:prstGeom prst="rect">
                <a:avLst/>
              </a:prstGeom>
              <a:blipFill>
                <a:blip r:embed="rId4"/>
                <a:stretch>
                  <a:fillRect l="-469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74096" y="2873288"/>
                <a:ext cx="5217326" cy="81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func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func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96" y="2873288"/>
                <a:ext cx="5217326" cy="81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74096" y="4027174"/>
                <a:ext cx="5538952" cy="81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func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96" y="4027174"/>
                <a:ext cx="5538952" cy="8180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57106" y="5196577"/>
                <a:ext cx="1350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106" y="5196577"/>
                <a:ext cx="135056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0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162051" y="886619"/>
            <a:ext cx="284389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由定义求导数</a:t>
            </a:r>
          </a:p>
        </p:txBody>
      </p:sp>
      <p:sp>
        <p:nvSpPr>
          <p:cNvPr id="4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535227" y="152638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535227" y="2140001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16187" y="2199190"/>
                <a:ext cx="14244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2199190"/>
                <a:ext cx="1424493" cy="461665"/>
              </a:xfrm>
              <a:prstGeom prst="rect">
                <a:avLst/>
              </a:prstGeom>
              <a:blipFill>
                <a:blip r:embed="rId2"/>
                <a:stretch>
                  <a:fillRect l="-429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27980" y="1525092"/>
                <a:ext cx="4507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求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处的导数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.</a:t>
                </a:r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80" y="1525092"/>
                <a:ext cx="4507644" cy="461665"/>
              </a:xfrm>
              <a:prstGeom prst="rect">
                <a:avLst/>
              </a:prstGeom>
              <a:blipFill>
                <a:blip r:embed="rId3"/>
                <a:stretch>
                  <a:fillRect l="-2165" t="-10526" r="-121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681569" y="1986757"/>
                <a:ext cx="5659883" cy="841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69" y="1986757"/>
                <a:ext cx="5659883" cy="841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53427" y="3040254"/>
                <a:ext cx="2699457" cy="854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7" y="3040254"/>
                <a:ext cx="2699457" cy="854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53426" y="4153805"/>
                <a:ext cx="3054426" cy="854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6" y="4153805"/>
                <a:ext cx="3054426" cy="854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53426" y="5387605"/>
                <a:ext cx="14893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6" y="5387605"/>
                <a:ext cx="14893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4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162051" y="886619"/>
            <a:ext cx="284389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由定义求导数</a:t>
            </a:r>
          </a:p>
        </p:txBody>
      </p:sp>
      <p:sp>
        <p:nvSpPr>
          <p:cNvPr id="4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535227" y="152638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535227" y="2140001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16187" y="2199190"/>
                <a:ext cx="14244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2199190"/>
                <a:ext cx="1424493" cy="461665"/>
              </a:xfrm>
              <a:prstGeom prst="rect">
                <a:avLst/>
              </a:prstGeom>
              <a:blipFill>
                <a:blip r:embed="rId2"/>
                <a:stretch>
                  <a:fillRect l="-429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27980" y="1525092"/>
                <a:ext cx="5484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求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处的导数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.</a:t>
                </a:r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80" y="1525092"/>
                <a:ext cx="5484643" cy="461665"/>
              </a:xfrm>
              <a:prstGeom prst="rect">
                <a:avLst/>
              </a:prstGeom>
              <a:blipFill>
                <a:blip r:embed="rId3"/>
                <a:stretch>
                  <a:fillRect l="-1780" t="-10526" r="-779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681569" y="1986757"/>
                <a:ext cx="7189532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69" y="1986757"/>
                <a:ext cx="7189532" cy="809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59149" y="2871864"/>
                <a:ext cx="2614947" cy="1097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49" y="2871864"/>
                <a:ext cx="2614947" cy="1097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45281" y="4045768"/>
                <a:ext cx="1321323" cy="848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81" y="4045768"/>
                <a:ext cx="1321323" cy="848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381976" y="5124680"/>
                <a:ext cx="10658687" cy="559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CN" sz="2400" dirty="0" smtClean="0"/>
                  <a:t> 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e>
                    </m:func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76" y="5124680"/>
                <a:ext cx="10658687" cy="559256"/>
              </a:xfrm>
              <a:prstGeom prst="rect">
                <a:avLst/>
              </a:prstGeom>
              <a:blipFill>
                <a:blip r:embed="rId7"/>
                <a:stretch>
                  <a:fillRect l="-57" b="-17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345281" y="5913898"/>
                <a:ext cx="1597617" cy="651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81" y="5913898"/>
                <a:ext cx="1597617" cy="651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34824" y="5933748"/>
                <a:ext cx="1548694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fName>
                              <m:e>
                                <m:r>
                                  <a:rPr lang="en-US" altLang="zh-CN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824" y="5933748"/>
                <a:ext cx="1548694" cy="6427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1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1162051" y="886619"/>
            <a:ext cx="284389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由定义求导数</a:t>
            </a:r>
          </a:p>
        </p:txBody>
      </p:sp>
      <p:sp>
        <p:nvSpPr>
          <p:cNvPr id="4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535227" y="152638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535227" y="278484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16187" y="2678519"/>
                <a:ext cx="6518956" cy="674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）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2678519"/>
                <a:ext cx="6518956" cy="674608"/>
              </a:xfrm>
              <a:prstGeom prst="rect">
                <a:avLst/>
              </a:prstGeom>
              <a:blipFill>
                <a:blip r:embed="rId2"/>
                <a:stretch>
                  <a:fillRect l="-1497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329544" y="1526382"/>
                <a:ext cx="9862456" cy="104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存在，试求下列各极限：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）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4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；（</a:t>
                </a:r>
                <a:r>
                  <a:rPr lang="en-US" altLang="zh-CN" sz="2400" dirty="0" smtClean="0"/>
                  <a:t>2</a:t>
                </a:r>
                <a:r>
                  <a:rPr lang="zh-CN" altLang="en-US" sz="2400" dirty="0" smtClean="0"/>
                  <a:t>）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=0</a:t>
                </a:r>
                <a:r>
                  <a:rPr lang="zh-CN" altLang="en-US" sz="2400" dirty="0" smtClean="0"/>
                  <a:t>；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3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）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44" y="1526382"/>
                <a:ext cx="9862456" cy="1043940"/>
              </a:xfrm>
              <a:prstGeom prst="rect">
                <a:avLst/>
              </a:prstGeom>
              <a:blipFill>
                <a:blip r:embed="rId3"/>
                <a:stretch>
                  <a:fillRect l="-927" t="-6395"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16187" y="3330716"/>
                <a:ext cx="5131982" cy="674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2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）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3330716"/>
                <a:ext cx="5131982" cy="674608"/>
              </a:xfrm>
              <a:prstGeom prst="rect">
                <a:avLst/>
              </a:prstGeom>
              <a:blipFill>
                <a:blip r:embed="rId4"/>
                <a:stretch>
                  <a:fillRect l="-1900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16187" y="3982913"/>
                <a:ext cx="7458067" cy="674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3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）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3982913"/>
                <a:ext cx="7458067" cy="674608"/>
              </a:xfrm>
              <a:prstGeom prst="rect">
                <a:avLst/>
              </a:prstGeom>
              <a:blipFill>
                <a:blip r:embed="rId5"/>
                <a:stretch>
                  <a:fillRect l="-1308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 bwMode="auto">
          <a:xfrm>
            <a:off x="1535227" y="465153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1535227" y="5186934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68962" y="4716620"/>
                <a:ext cx="5226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讨论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处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的可导性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.</a:t>
                </a:r>
                <a:endParaRPr lang="zh-CN" altLang="en-US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62" y="4716620"/>
                <a:ext cx="5226431" cy="461665"/>
              </a:xfrm>
              <a:prstGeom prst="rect">
                <a:avLst/>
              </a:prstGeom>
              <a:blipFill>
                <a:blip r:embed="rId6"/>
                <a:stretch>
                  <a:fillRect l="-1750" t="-14667" r="-9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583997" y="5237385"/>
                <a:ext cx="4186659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kern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97" y="5237385"/>
                <a:ext cx="4186659" cy="8090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25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5" name="Text Box 75"/>
          <p:cNvSpPr txBox="1">
            <a:spLocks noChangeArrowheads="1"/>
          </p:cNvSpPr>
          <p:nvPr/>
        </p:nvSpPr>
        <p:spPr bwMode="auto">
          <a:xfrm>
            <a:off x="1092141" y="976571"/>
            <a:ext cx="2419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单侧导数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875777" y="1437098"/>
            <a:ext cx="728838" cy="580923"/>
          </a:xfrm>
          <a:prstGeom prst="rect">
            <a:avLst/>
          </a:prstGeom>
        </p:spPr>
        <p:txBody>
          <a:bodyPr vert="horz" lIns="121908" tIns="60954" rIns="121908" bIns="60954" rtlCol="0">
            <a:normAutofit fontScale="92500" lnSpcReduction="20000"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/>
                <a:ea typeface="微软雅黑"/>
              </a:rPr>
              <a:t>若</a:t>
            </a:r>
            <a:endParaRPr lang="en-US" altLang="zh-CN" sz="2800" dirty="0" smtClea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877117" y="2908488"/>
            <a:ext cx="764956" cy="580923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/>
                <a:ea typeface="微软雅黑"/>
              </a:rPr>
              <a:t>若</a:t>
            </a:r>
            <a:endParaRPr lang="en-US" altLang="zh-CN" sz="2800" dirty="0" smtClea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62626"/>
              </p:ext>
            </p:extLst>
          </p:nvPr>
        </p:nvGraphicFramePr>
        <p:xfrm>
          <a:off x="2723274" y="1264994"/>
          <a:ext cx="6478422" cy="854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62" r:id="rId3" imgW="3467100" imgH="457200" progId="Equation.DSMT4">
                  <p:embed/>
                </p:oleObj>
              </mc:Choice>
              <mc:Fallback>
                <p:oleObj r:id="rId3" imgW="3467100" imgH="4572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3274" y="1264994"/>
                        <a:ext cx="6478422" cy="8542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361873" y="2126621"/>
            <a:ext cx="8803489" cy="649163"/>
            <a:chOff x="1076354" y="2991663"/>
            <a:chExt cx="8803489" cy="649163"/>
          </a:xfrm>
        </p:grpSpPr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1076354" y="2991663"/>
              <a:ext cx="8803489" cy="580923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存在，则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称其为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函数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在     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右导数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，记作            ；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9911236"/>
                </p:ext>
              </p:extLst>
            </p:nvPr>
          </p:nvGraphicFramePr>
          <p:xfrm>
            <a:off x="3874825" y="3006101"/>
            <a:ext cx="920350" cy="634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3" r:id="rId5" imgW="368140" imgH="253890" progId="Equation.DSMT4">
                    <p:embed/>
                  </p:oleObj>
                </mc:Choice>
                <mc:Fallback>
                  <p:oleObj r:id="rId5" imgW="368140" imgH="253890" progId="Equation.DSMT4">
                    <p:embed/>
                    <p:pic>
                      <p:nvPicPr>
                        <p:cNvPr id="8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4825" y="3006101"/>
                          <a:ext cx="920350" cy="634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1147621"/>
                </p:ext>
              </p:extLst>
            </p:nvPr>
          </p:nvGraphicFramePr>
          <p:xfrm>
            <a:off x="5133768" y="3014981"/>
            <a:ext cx="412570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4" r:id="rId7" imgW="165028" imgH="228501" progId="Equation.DSMT4">
                    <p:embed/>
                  </p:oleObj>
                </mc:Choice>
                <mc:Fallback>
                  <p:oleObj r:id="rId7" imgW="165028" imgH="228501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3768" y="3014981"/>
                          <a:ext cx="412570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0628857"/>
                </p:ext>
              </p:extLst>
            </p:nvPr>
          </p:nvGraphicFramePr>
          <p:xfrm>
            <a:off x="8016923" y="3031355"/>
            <a:ext cx="1019673" cy="5664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5" r:id="rId9" imgW="457002" imgH="253890" progId="Equation.DSMT4">
                    <p:embed/>
                  </p:oleObj>
                </mc:Choice>
                <mc:Fallback>
                  <p:oleObj r:id="rId9" imgW="457002" imgH="25389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6923" y="3031355"/>
                          <a:ext cx="1019673" cy="56648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231158"/>
              </p:ext>
            </p:extLst>
          </p:nvPr>
        </p:nvGraphicFramePr>
        <p:xfrm>
          <a:off x="2496775" y="2751408"/>
          <a:ext cx="6565426" cy="86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66" r:id="rId11" imgW="3467100" imgH="457200" progId="Equation.DSMT4">
                  <p:embed/>
                </p:oleObj>
              </mc:Choice>
              <mc:Fallback>
                <p:oleObj r:id="rId11" imgW="3467100" imgH="4572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775" y="2751408"/>
                        <a:ext cx="6565426" cy="8657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361873" y="3504489"/>
            <a:ext cx="9411155" cy="646331"/>
            <a:chOff x="783722" y="5321995"/>
            <a:chExt cx="9411155" cy="646331"/>
          </a:xfrm>
        </p:grpSpPr>
        <p:sp>
          <p:nvSpPr>
            <p:cNvPr id="16" name="矩形 15"/>
            <p:cNvSpPr/>
            <p:nvPr/>
          </p:nvSpPr>
          <p:spPr>
            <a:xfrm>
              <a:off x="783722" y="5321995"/>
              <a:ext cx="94111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存在，则称其为函数          在      处的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AD39"/>
                  </a:solidFill>
                  <a:effectLst/>
                  <a:uLnTx/>
                  <a:uFillTx/>
                  <a:latin typeface="Arial"/>
                  <a:ea typeface="微软雅黑"/>
                </a:rPr>
                <a:t>左导数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，记作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1921053"/>
                </p:ext>
              </p:extLst>
            </p:nvPr>
          </p:nvGraphicFramePr>
          <p:xfrm>
            <a:off x="3635673" y="5447023"/>
            <a:ext cx="707727" cy="4868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7" r:id="rId13" imgW="368140" imgH="253890" progId="Equation.DSMT4">
                    <p:embed/>
                  </p:oleObj>
                </mc:Choice>
                <mc:Fallback>
                  <p:oleObj r:id="rId13" imgW="368140" imgH="253890" progId="Equation.DSMT4">
                    <p:embed/>
                    <p:pic>
                      <p:nvPicPr>
                        <p:cNvPr id="16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5673" y="5447023"/>
                          <a:ext cx="707727" cy="4868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5521711"/>
                </p:ext>
              </p:extLst>
            </p:nvPr>
          </p:nvGraphicFramePr>
          <p:xfrm>
            <a:off x="4808835" y="5383178"/>
            <a:ext cx="412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8" r:id="rId14" imgW="165028" imgH="228501" progId="Equation.DSMT4">
                    <p:embed/>
                  </p:oleObj>
                </mc:Choice>
                <mc:Fallback>
                  <p:oleObj r:id="rId14" imgW="165028" imgH="228501" progId="Equation.DSMT4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8835" y="5383178"/>
                          <a:ext cx="4127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0708458"/>
                </p:ext>
              </p:extLst>
            </p:nvPr>
          </p:nvGraphicFramePr>
          <p:xfrm>
            <a:off x="7736469" y="5423265"/>
            <a:ext cx="919127" cy="510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69" r:id="rId15" imgW="457002" imgH="253890" progId="Equation.DSMT4">
                    <p:embed/>
                  </p:oleObj>
                </mc:Choice>
                <mc:Fallback>
                  <p:oleObj r:id="rId15" imgW="457002" imgH="253890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6469" y="5423265"/>
                          <a:ext cx="919127" cy="51062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/>
          <p:cNvGrpSpPr/>
          <p:nvPr/>
        </p:nvGrpSpPr>
        <p:grpSpPr>
          <a:xfrm>
            <a:off x="1277960" y="4014531"/>
            <a:ext cx="10348764" cy="1213728"/>
            <a:chOff x="778659" y="1476273"/>
            <a:chExt cx="10348764" cy="1213728"/>
          </a:xfrm>
        </p:grpSpPr>
        <p:sp>
          <p:nvSpPr>
            <p:cNvPr id="21" name="内容占位符 2"/>
            <p:cNvSpPr txBox="1">
              <a:spLocks/>
            </p:cNvSpPr>
            <p:nvPr/>
          </p:nvSpPr>
          <p:spPr>
            <a:xfrm>
              <a:off x="778659" y="1476273"/>
              <a:ext cx="10348764" cy="1213728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函数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           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可导的充要条件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是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  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处左、右导数存在且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相等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4248776"/>
                </p:ext>
              </p:extLst>
            </p:nvPr>
          </p:nvGraphicFramePr>
          <p:xfrm>
            <a:off x="2133042" y="1580699"/>
            <a:ext cx="754699" cy="519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0" r:id="rId17" imgW="368140" imgH="253890" progId="Equation.DSMT4">
                    <p:embed/>
                  </p:oleObj>
                </mc:Choice>
                <mc:Fallback>
                  <p:oleObj r:id="rId17" imgW="368140" imgH="253890" progId="Equation.DSMT4">
                    <p:embed/>
                    <p:pic>
                      <p:nvPicPr>
                        <p:cNvPr id="32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3042" y="1580699"/>
                          <a:ext cx="754699" cy="519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3197471"/>
                </p:ext>
              </p:extLst>
            </p:nvPr>
          </p:nvGraphicFramePr>
          <p:xfrm>
            <a:off x="3226077" y="1580028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1" r:id="rId18" imgW="393529" imgH="228501" progId="Equation.DSMT4">
                    <p:embed/>
                  </p:oleObj>
                </mc:Choice>
                <mc:Fallback>
                  <p:oleObj r:id="rId18" imgW="393529" imgH="228501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6077" y="1580028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1907511"/>
                </p:ext>
              </p:extLst>
            </p:nvPr>
          </p:nvGraphicFramePr>
          <p:xfrm>
            <a:off x="6946035" y="1602136"/>
            <a:ext cx="692374" cy="476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2" r:id="rId20" imgW="368140" imgH="253890" progId="Equation.DSMT4">
                    <p:embed/>
                  </p:oleObj>
                </mc:Choice>
                <mc:Fallback>
                  <p:oleObj r:id="rId20" imgW="368140" imgH="253890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6035" y="1602136"/>
                          <a:ext cx="692374" cy="476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8192163"/>
                </p:ext>
              </p:extLst>
            </p:nvPr>
          </p:nvGraphicFramePr>
          <p:xfrm>
            <a:off x="8009867" y="1551104"/>
            <a:ext cx="982662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3" name="Equation" r:id="rId21" imgW="393480" imgH="228600" progId="Equation.DSMT4">
                    <p:embed/>
                  </p:oleObj>
                </mc:Choice>
                <mc:Fallback>
                  <p:oleObj name="Equation" r:id="rId21" imgW="393480" imgH="22860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9867" y="1551104"/>
                          <a:ext cx="982662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矩形 25"/>
          <p:cNvSpPr/>
          <p:nvPr/>
        </p:nvSpPr>
        <p:spPr>
          <a:xfrm>
            <a:off x="1875777" y="5176393"/>
            <a:ext cx="82138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函数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在开区间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内可导是指函数在区间内每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一点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可导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          </a:t>
            </a:r>
            <a:endParaRPr lang="zh-CN" altLang="en-US" sz="2400" baseline="-25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77960" y="5709413"/>
            <a:ext cx="1013026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        函数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在闭区间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[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]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上可导是指函数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开区间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内可导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且在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点有右导数、在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点有左导数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zh-CN" altLang="en-US" sz="2400" baseline="-25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5" name="Text Box 75"/>
          <p:cNvSpPr txBox="1">
            <a:spLocks noChangeArrowheads="1"/>
          </p:cNvSpPr>
          <p:nvPr/>
        </p:nvSpPr>
        <p:spPr bwMode="auto">
          <a:xfrm>
            <a:off x="1092141" y="976571"/>
            <a:ext cx="2419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r>
              <a:rPr kumimoji="1"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单侧导数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524341" y="151573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522754" y="267103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16187" y="4679940"/>
            <a:ext cx="1936749" cy="507780"/>
            <a:chOff x="1175373" y="4912967"/>
            <a:chExt cx="1936749" cy="507780"/>
          </a:xfrm>
        </p:grpSpPr>
        <p:sp>
          <p:nvSpPr>
            <p:cNvPr id="17" name="矩形 16"/>
            <p:cNvSpPr/>
            <p:nvPr/>
          </p:nvSpPr>
          <p:spPr>
            <a:xfrm>
              <a:off x="1175373" y="4936025"/>
              <a:ext cx="19367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故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3080254"/>
                </p:ext>
              </p:extLst>
            </p:nvPr>
          </p:nvGraphicFramePr>
          <p:xfrm>
            <a:off x="1667816" y="4912967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635" r:id="rId3" imgW="609336" imgH="253890" progId="Equation.DSMT4">
                    <p:embed/>
                  </p:oleObj>
                </mc:Choice>
                <mc:Fallback>
                  <p:oleObj r:id="rId3" imgW="609336" imgH="253890" progId="Equation.DSMT4">
                    <p:embed/>
                    <p:pic>
                      <p:nvPicPr>
                        <p:cNvPr id="44" name="对象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7816" y="4912967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16187" y="1312584"/>
                <a:ext cx="7881257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已知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Arial"/>
                    <a:ea typeface="微软雅黑"/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  <a:latin typeface="Arial"/>
                            <a:ea typeface="微软雅黑"/>
                          </a:rPr>
                          <m:t>及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.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Arial"/>
                    <a:ea typeface="微软雅黑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1312584"/>
                <a:ext cx="7881257" cy="916148"/>
              </a:xfrm>
              <a:prstGeom prst="rect">
                <a:avLst/>
              </a:prstGeom>
              <a:blipFill>
                <a:blip r:embed="rId5"/>
                <a:stretch>
                  <a:fillRect l="-1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16187" y="2497451"/>
                <a:ext cx="6183616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7" y="2497451"/>
                <a:ext cx="6183616" cy="809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406991" y="3584207"/>
                <a:ext cx="7126182" cy="818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91" y="3584207"/>
                <a:ext cx="7126182" cy="8181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9206601" y="3180110"/>
            <a:ext cx="6531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0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882675" y="3447091"/>
            <a:ext cx="632071" cy="621402"/>
            <a:chOff x="8067732" y="4691469"/>
            <a:chExt cx="632071" cy="62140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8098971" y="4702998"/>
              <a:ext cx="600832" cy="5983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8067732" y="4691469"/>
              <a:ext cx="513746" cy="62140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6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9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数的几何意义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75590" y="3167061"/>
            <a:ext cx="3284803" cy="580923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相应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/>
                <a:ea typeface="微软雅黑"/>
              </a:rPr>
              <a:t>地，</a:t>
            </a:r>
            <a:r>
              <a:rPr lang="zh-CN" altLang="en-US" sz="2400" dirty="0" smtClean="0">
                <a:solidFill>
                  <a:srgbClr val="FF9500"/>
                </a:solidFill>
                <a:latin typeface="微软雅黑"/>
                <a:ea typeface="微软雅黑"/>
              </a:rPr>
              <a:t>切线</a:t>
            </a:r>
            <a:r>
              <a:rPr lang="zh-CN" altLang="en-US" sz="2400" dirty="0">
                <a:solidFill>
                  <a:srgbClr val="FF9500"/>
                </a:solidFill>
                <a:latin typeface="微软雅黑"/>
                <a:ea typeface="微软雅黑"/>
              </a:rPr>
              <a:t>方程</a:t>
            </a: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为</a:t>
            </a:r>
            <a:endParaRPr lang="en-US" altLang="zh-CN" sz="2800" dirty="0" smtClea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713786" y="4147433"/>
            <a:ext cx="1941013" cy="580923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dirty="0">
                <a:solidFill>
                  <a:srgbClr val="FF9500"/>
                </a:solidFill>
                <a:latin typeface="微软雅黑"/>
                <a:ea typeface="微软雅黑"/>
              </a:rPr>
              <a:t>法线方程</a:t>
            </a: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为</a:t>
            </a:r>
            <a:endParaRPr lang="en-US" altLang="zh-CN" sz="2800" dirty="0" smtClean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59193" y="1233391"/>
            <a:ext cx="10959835" cy="591788"/>
            <a:chOff x="654410" y="1029513"/>
            <a:chExt cx="10959835" cy="591788"/>
          </a:xfrm>
        </p:grpSpPr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654410" y="1029513"/>
              <a:ext cx="10959835" cy="580923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    函数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在点    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的导数在几何上表示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曲线      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在点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切线的斜率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1212909"/>
                </p:ext>
              </p:extLst>
            </p:nvPr>
          </p:nvGraphicFramePr>
          <p:xfrm>
            <a:off x="2116795" y="1113521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2" r:id="rId3" imgW="368140" imgH="253890" progId="Equation.DSMT4">
                    <p:embed/>
                  </p:oleObj>
                </mc:Choice>
                <mc:Fallback>
                  <p:oleObj r:id="rId3" imgW="368140" imgH="253890" progId="Equation.DSMT4">
                    <p:embed/>
                    <p:pic>
                      <p:nvPicPr>
                        <p:cNvPr id="4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795" y="1113521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472340"/>
                </p:ext>
              </p:extLst>
            </p:nvPr>
          </p:nvGraphicFramePr>
          <p:xfrm>
            <a:off x="3543040" y="1038305"/>
            <a:ext cx="412570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3" r:id="rId5" imgW="165028" imgH="228501" progId="Equation.DSMT4">
                    <p:embed/>
                  </p:oleObj>
                </mc:Choice>
                <mc:Fallback>
                  <p:oleObj r:id="rId5" imgW="165028" imgH="228501" progId="Equation.DSMT4">
                    <p:embed/>
                    <p:pic>
                      <p:nvPicPr>
                        <p:cNvPr id="8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3040" y="1038305"/>
                          <a:ext cx="412570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303505"/>
                </p:ext>
              </p:extLst>
            </p:nvPr>
          </p:nvGraphicFramePr>
          <p:xfrm>
            <a:off x="7624717" y="1086225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4" r:id="rId7" imgW="609336" imgH="253890" progId="Equation.DSMT4">
                    <p:embed/>
                  </p:oleObj>
                </mc:Choice>
                <mc:Fallback>
                  <p:oleObj r:id="rId7" imgW="609336" imgH="25389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4717" y="1086225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8348845"/>
                </p:ext>
              </p:extLst>
            </p:nvPr>
          </p:nvGraphicFramePr>
          <p:xfrm>
            <a:off x="9671619" y="1113521"/>
            <a:ext cx="185339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5" r:id="rId9" imgW="926698" imgH="253890" progId="Equation.DSMT4">
                    <p:embed/>
                  </p:oleObj>
                </mc:Choice>
                <mc:Fallback>
                  <p:oleObj r:id="rId9" imgW="926698" imgH="25389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71619" y="1113521"/>
                          <a:ext cx="185339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80771"/>
              </p:ext>
            </p:extLst>
          </p:nvPr>
        </p:nvGraphicFramePr>
        <p:xfrm>
          <a:off x="2975876" y="2289577"/>
          <a:ext cx="2311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6" r:id="rId11" imgW="1155700" imgH="254000" progId="Equation.DSMT4">
                  <p:embed/>
                </p:oleObj>
              </mc:Choice>
              <mc:Fallback>
                <p:oleObj r:id="rId11" imgW="1155700" imgH="254000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876" y="2289577"/>
                        <a:ext cx="23114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377079"/>
              </p:ext>
            </p:extLst>
          </p:nvPr>
        </p:nvGraphicFramePr>
        <p:xfrm>
          <a:off x="3770505" y="3222824"/>
          <a:ext cx="3376734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7" r:id="rId13" imgW="1688367" imgH="253890" progId="Equation.DSMT4">
                  <p:embed/>
                </p:oleObj>
              </mc:Choice>
              <mc:Fallback>
                <p:oleObj r:id="rId13" imgW="1688367" imgH="25389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505" y="3222824"/>
                        <a:ext cx="3376734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2654799" y="4058871"/>
            <a:ext cx="5246550" cy="888614"/>
            <a:chOff x="2650015" y="4102414"/>
            <a:chExt cx="5246550" cy="888614"/>
          </a:xfrm>
        </p:grpSpPr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0888835"/>
                </p:ext>
              </p:extLst>
            </p:nvPr>
          </p:nvGraphicFramePr>
          <p:xfrm>
            <a:off x="2650015" y="4102414"/>
            <a:ext cx="3630624" cy="888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8" r:id="rId15" imgW="1815312" imgH="444307" progId="Equation.DSMT4">
                    <p:embed/>
                  </p:oleObj>
                </mc:Choice>
                <mc:Fallback>
                  <p:oleObj r:id="rId15" imgW="1815312" imgH="444307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0015" y="4102414"/>
                          <a:ext cx="3630624" cy="8886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0661547"/>
                </p:ext>
              </p:extLst>
            </p:nvPr>
          </p:nvGraphicFramePr>
          <p:xfrm>
            <a:off x="6297059" y="4264119"/>
            <a:ext cx="159950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29" r:id="rId17" imgW="799753" imgH="253890" progId="Equation.DSMT4">
                    <p:embed/>
                  </p:oleObj>
                </mc:Choice>
                <mc:Fallback>
                  <p:oleObj r:id="rId17" imgW="799753" imgH="25389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7059" y="4264119"/>
                          <a:ext cx="159950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713786" y="5105808"/>
            <a:ext cx="7281000" cy="607299"/>
            <a:chOff x="702416" y="5149351"/>
            <a:chExt cx="7281000" cy="607299"/>
          </a:xfrm>
        </p:grpSpPr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702416" y="5149351"/>
              <a:ext cx="7281000" cy="580923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法线即为过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切点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  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且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与切线垂直的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直线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123620"/>
                </p:ext>
              </p:extLst>
            </p:nvPr>
          </p:nvGraphicFramePr>
          <p:xfrm>
            <a:off x="3028911" y="5248870"/>
            <a:ext cx="185339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830" r:id="rId19" imgW="926698" imgH="253890" progId="Equation.DSMT4">
                    <p:embed/>
                  </p:oleObj>
                </mc:Choice>
                <mc:Fallback>
                  <p:oleObj r:id="rId19" imgW="926698" imgH="25389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8911" y="5248870"/>
                          <a:ext cx="185339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589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94907D-659C-456E-A6D9-0D6DB06B57A7}" type="datetime10">
              <a:rPr lang="zh-CN" altLang="en-US" smtClean="0"/>
              <a:t>12:24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24" y="603648"/>
            <a:ext cx="5055933" cy="1795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9" y="3644854"/>
            <a:ext cx="8583305" cy="1583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5336005"/>
            <a:ext cx="8583305" cy="90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388779" y="895528"/>
                <a:ext cx="4349139" cy="7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∀0&lt;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9" y="895528"/>
                <a:ext cx="4349139" cy="711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679435" y="1982188"/>
                <a:ext cx="42834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35" y="1982188"/>
                <a:ext cx="4283417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88778" y="1620721"/>
                <a:ext cx="55283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ea typeface="Cambria Math" panose="020405030504060302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8" y="1620721"/>
                <a:ext cx="5528373" cy="461665"/>
              </a:xfrm>
              <a:prstGeom prst="rect">
                <a:avLst/>
              </a:prstGeom>
              <a:blipFill>
                <a:blip r:embed="rId7"/>
                <a:stretch>
                  <a:fillRect l="-1654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679435" y="2836672"/>
                <a:ext cx="42762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35" y="2836672"/>
                <a:ext cx="4276299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388778" y="2465604"/>
                <a:ext cx="552837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ea typeface="Cambria Math" panose="020405030504060302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8" y="2465604"/>
                <a:ext cx="5528374" cy="461665"/>
              </a:xfrm>
              <a:prstGeom prst="rect">
                <a:avLst/>
              </a:prstGeom>
              <a:blipFill>
                <a:blip r:embed="rId9"/>
                <a:stretch>
                  <a:fillRect l="-1654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388778" y="3253605"/>
                <a:ext cx="46580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所以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在非零的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处都不连续。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78" y="3253605"/>
                <a:ext cx="4658006" cy="461665"/>
              </a:xfrm>
              <a:prstGeom prst="rect">
                <a:avLst/>
              </a:prstGeom>
              <a:blipFill>
                <a:blip r:embed="rId10"/>
                <a:stretch>
                  <a:fillRect l="-1963" t="-14667" r="-117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20312" y="2447348"/>
                <a:ext cx="5586573" cy="123674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dirty="0" smtClean="0"/>
                  <a:t>，</a:t>
                </a:r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0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20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12" y="2447348"/>
                <a:ext cx="5586573" cy="12367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40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2723469" y="5253934"/>
            <a:ext cx="230832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latin typeface="+mn-ea"/>
                <a:ea typeface="+mn-ea"/>
              </a:rPr>
              <a:t>所求法线方程为 </a:t>
            </a:r>
          </a:p>
        </p:txBody>
      </p:sp>
      <p:sp>
        <p:nvSpPr>
          <p:cNvPr id="165959" name="Text Box 71"/>
          <p:cNvSpPr txBox="1">
            <a:spLocks noChangeArrowheads="1"/>
          </p:cNvSpPr>
          <p:nvPr/>
        </p:nvSpPr>
        <p:spPr bwMode="auto">
          <a:xfrm>
            <a:off x="4708277" y="2399625"/>
            <a:ext cx="4154984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+mn-ea"/>
                <a:ea typeface="+mn-ea"/>
              </a:rPr>
              <a:t>所求切线及法线的斜率分别为 </a:t>
            </a:r>
          </a:p>
        </p:txBody>
      </p:sp>
      <p:sp>
        <p:nvSpPr>
          <p:cNvPr id="165961" name="Text Box 73"/>
          <p:cNvSpPr txBox="1">
            <a:spLocks noChangeArrowheads="1"/>
          </p:cNvSpPr>
          <p:nvPr/>
        </p:nvSpPr>
        <p:spPr bwMode="auto">
          <a:xfrm>
            <a:off x="2723469" y="4042769"/>
            <a:ext cx="230832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+mn-ea"/>
                <a:ea typeface="+mn-ea"/>
              </a:rPr>
              <a:t>所求切线方程为 </a:t>
            </a:r>
          </a:p>
        </p:txBody>
      </p:sp>
      <p:pic>
        <p:nvPicPr>
          <p:cNvPr id="165962" name="Picture 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5" r="81725" b="12715"/>
          <a:stretch>
            <a:fillRect/>
          </a:stretch>
        </p:blipFill>
        <p:spPr bwMode="auto">
          <a:xfrm>
            <a:off x="3307605" y="4476040"/>
            <a:ext cx="2328863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5963" name="Text Box 75"/>
              <p:cNvSpPr txBox="1">
                <a:spLocks noChangeArrowheads="1"/>
              </p:cNvSpPr>
              <p:nvPr/>
            </p:nvSpPr>
            <p:spPr bwMode="auto">
              <a:xfrm>
                <a:off x="5957317" y="4590275"/>
                <a:ext cx="2071208" cy="397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kumimoji="1" lang="en-US" altLang="zh-CN" sz="2400" dirty="0">
                    <a:latin typeface="+mn-ea"/>
                    <a:ea typeface="+mn-ea"/>
                  </a:rPr>
                  <a:t> </a:t>
                </a:r>
                <a:r>
                  <a:rPr kumimoji="1" lang="zh-CN" altLang="en-US" sz="2400" dirty="0" smtClean="0"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4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=4</m:t>
                    </m:r>
                  </m:oMath>
                </a14:m>
                <a:r>
                  <a:rPr kumimoji="1" lang="en-US" altLang="zh-CN" sz="2400" dirty="0" smtClean="0">
                    <a:latin typeface="+mn-ea"/>
                    <a:ea typeface="+mn-ea"/>
                  </a:rPr>
                  <a:t> </a:t>
                </a:r>
                <a:endParaRPr kumimoji="1" lang="en-US" altLang="zh-CN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5963" name="Text 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317" y="4590275"/>
                <a:ext cx="2071208" cy="397866"/>
              </a:xfrm>
              <a:prstGeom prst="rect">
                <a:avLst/>
              </a:prstGeom>
              <a:blipFill>
                <a:blip r:embed="rId3"/>
                <a:stretch>
                  <a:fillRect l="-1471" t="-21538" b="-4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964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5" r="82835" b="12715"/>
          <a:stretch>
            <a:fillRect/>
          </a:stretch>
        </p:blipFill>
        <p:spPr bwMode="auto">
          <a:xfrm>
            <a:off x="3379836" y="5748782"/>
            <a:ext cx="218440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5965" name="Text Box 77"/>
              <p:cNvSpPr txBox="1">
                <a:spLocks noChangeArrowheads="1"/>
              </p:cNvSpPr>
              <p:nvPr/>
            </p:nvSpPr>
            <p:spPr bwMode="auto">
              <a:xfrm>
                <a:off x="5791200" y="5961810"/>
                <a:ext cx="3023969" cy="397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2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−8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+15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+mn-ea"/>
                    <a:ea typeface="+mn-ea"/>
                    <a:sym typeface="Symbol" panose="05050102010706020507" pitchFamily="18" charset="2"/>
                  </a:rPr>
                  <a:t>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165965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1200" y="5961810"/>
                <a:ext cx="3023969" cy="397866"/>
              </a:xfrm>
              <a:prstGeom prst="rect">
                <a:avLst/>
              </a:prstGeom>
              <a:blipFill>
                <a:blip r:embed="rId5"/>
                <a:stretch>
                  <a:fillRect l="-6048" t="-21538" r="-202" b="-461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97" name="Rectangle 105"/>
          <p:cNvSpPr>
            <a:spLocks noChangeArrowheads="1"/>
          </p:cNvSpPr>
          <p:nvPr/>
        </p:nvSpPr>
        <p:spPr bwMode="auto">
          <a:xfrm>
            <a:off x="12576175" y="573088"/>
            <a:ext cx="825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10000"/>
              </a:lnSpc>
            </a:pPr>
            <a:r>
              <a:rPr lang="en-US" altLang="zh-CN" sz="2600">
                <a:solidFill>
                  <a:srgbClr val="000000"/>
                </a:solidFill>
                <a:latin typeface="Symbol" panose="05050102010706020507" pitchFamily="18" charset="2"/>
              </a:rPr>
              <a:t>,</a:t>
            </a:r>
            <a:endParaRPr lang="en-US" altLang="zh-CN" sz="2800" baseline="-250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99" name="Rectangle 69"/>
              <p:cNvSpPr>
                <a:spLocks noChangeArrowheads="1"/>
              </p:cNvSpPr>
              <p:nvPr/>
            </p:nvSpPr>
            <p:spPr bwMode="auto">
              <a:xfrm>
                <a:off x="2494416" y="945223"/>
                <a:ext cx="8315749" cy="1059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求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等边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双曲线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num>
                      <m:den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在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处的切线的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斜率，</a:t>
                </a:r>
                <a:r>
                  <a:rPr kumimoji="1" lang="zh-CN" altLang="en-US" sz="2400" dirty="0">
                    <a:latin typeface="+mn-ea"/>
                  </a:rPr>
                  <a:t>并写出在该点处的切线方程和法线方程</a:t>
                </a:r>
                <a:r>
                  <a:rPr kumimoji="1" lang="zh-CN" altLang="en-US" sz="2400" dirty="0">
                    <a:latin typeface="+mn-ea"/>
                    <a:sym typeface="Symbol" panose="05050102010706020507" pitchFamily="18" charset="2"/>
                  </a:rPr>
                  <a:t></a:t>
                </a:r>
                <a:r>
                  <a:rPr kumimoji="1" lang="zh-CN" altLang="en-US" sz="2400" dirty="0">
                    <a:latin typeface="+mn-ea"/>
                  </a:rPr>
                  <a:t> </a:t>
                </a:r>
                <a:endParaRPr lang="zh-CN" altLang="en-US" sz="24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499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416" y="945223"/>
                <a:ext cx="8315749" cy="1059393"/>
              </a:xfrm>
              <a:prstGeom prst="rect">
                <a:avLst/>
              </a:prstGeom>
              <a:blipFill>
                <a:blip r:embed="rId6"/>
                <a:stretch>
                  <a:fillRect l="-2199" r="-587" b="-17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8485A9E8-C92F-46A3-86DE-27299C088304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23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数的几何意义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1494913" y="1091919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8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6" name="矩形 10"/>
          <p:cNvSpPr>
            <a:spLocks noChangeArrowheads="1"/>
          </p:cNvSpPr>
          <p:nvPr/>
        </p:nvSpPr>
        <p:spPr bwMode="auto">
          <a:xfrm>
            <a:off x="1494913" y="236081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723469" y="2143335"/>
                <a:ext cx="1630817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469" y="2143335"/>
                <a:ext cx="1630817" cy="786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723469" y="2872022"/>
                <a:ext cx="4031343" cy="121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469" y="2872022"/>
                <a:ext cx="4031343" cy="1211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7021968" y="2872022"/>
                <a:ext cx="2220004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68" y="2872022"/>
                <a:ext cx="2220004" cy="846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5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5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5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5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5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54" grpId="0" build="p" autoUpdateAnimBg="0"/>
      <p:bldP spid="165959" grpId="0" build="p" autoUpdateAnimBg="0"/>
      <p:bldP spid="165961" grpId="0" build="p" autoUpdateAnimBg="0"/>
      <p:bldP spid="165963" grpId="0" build="p" autoUpdateAnimBg="0"/>
      <p:bldP spid="165965" grpId="0" build="p" autoUpdateAnimBg="0"/>
      <p:bldP spid="20499" grpId="0"/>
      <p:bldP spid="25" grpId="0" animBg="1"/>
      <p:bldP spid="26" grpId="0" animBg="1"/>
      <p:bldP spid="4" grpId="0"/>
      <p:bldP spid="28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C8A186F9-82B7-4351-B9B4-25CF82E7D988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1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6003925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 函数的可导性与连续性的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关系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996359" y="1134279"/>
            <a:ext cx="8366842" cy="599760"/>
            <a:chOff x="706820" y="1585017"/>
            <a:chExt cx="8366842" cy="599760"/>
          </a:xfrm>
        </p:grpSpPr>
        <p:sp>
          <p:nvSpPr>
            <p:cNvPr id="45" name="矩形 44"/>
            <p:cNvSpPr/>
            <p:nvPr/>
          </p:nvSpPr>
          <p:spPr>
            <a:xfrm>
              <a:off x="706820" y="1585017"/>
              <a:ext cx="8366842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若函数          在     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可导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，则函数          在     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必连续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46" name="对象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0002992"/>
                </p:ext>
              </p:extLst>
            </p:nvPr>
          </p:nvGraphicFramePr>
          <p:xfrm>
            <a:off x="2347414" y="1632633"/>
            <a:ext cx="691984" cy="477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89" r:id="rId3" imgW="368140" imgH="253890" progId="Equation.DSMT4">
                    <p:embed/>
                  </p:oleObj>
                </mc:Choice>
                <mc:Fallback>
                  <p:oleObj r:id="rId3" imgW="368140" imgH="253890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7414" y="1632633"/>
                          <a:ext cx="691984" cy="47723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9696687"/>
                </p:ext>
              </p:extLst>
            </p:nvPr>
          </p:nvGraphicFramePr>
          <p:xfrm>
            <a:off x="3466531" y="1598665"/>
            <a:ext cx="412570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0" r:id="rId5" imgW="165028" imgH="228501" progId="Equation.DSMT4">
                    <p:embed/>
                  </p:oleObj>
                </mc:Choice>
                <mc:Fallback>
                  <p:oleObj r:id="rId5" imgW="165028" imgH="228501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6531" y="1598665"/>
                          <a:ext cx="412570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1818994"/>
                </p:ext>
              </p:extLst>
            </p:nvPr>
          </p:nvGraphicFramePr>
          <p:xfrm>
            <a:off x="6095206" y="1624703"/>
            <a:ext cx="699926" cy="482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1" r:id="rId7" imgW="368140" imgH="253890" progId="Equation.DSMT4">
                    <p:embed/>
                  </p:oleObj>
                </mc:Choice>
                <mc:Fallback>
                  <p:oleObj r:id="rId7" imgW="368140" imgH="25389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5206" y="1624703"/>
                          <a:ext cx="699926" cy="482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357972"/>
                </p:ext>
              </p:extLst>
            </p:nvPr>
          </p:nvGraphicFramePr>
          <p:xfrm>
            <a:off x="7140623" y="1613277"/>
            <a:ext cx="412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2" r:id="rId8" imgW="165028" imgH="228501" progId="Equation.DSMT4">
                    <p:embed/>
                  </p:oleObj>
                </mc:Choice>
                <mc:Fallback>
                  <p:oleObj r:id="rId8" imgW="165028" imgH="228501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0623" y="1613277"/>
                          <a:ext cx="4127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矩形 49"/>
          <p:cNvSpPr/>
          <p:nvPr/>
        </p:nvSpPr>
        <p:spPr>
          <a:xfrm>
            <a:off x="1406074" y="1911800"/>
            <a:ext cx="1120864" cy="523220"/>
          </a:xfrm>
          <a:prstGeom prst="rect">
            <a:avLst/>
          </a:prstGeom>
          <a:gradFill>
            <a:gsLst>
              <a:gs pos="59000">
                <a:schemeClr val="bg2">
                  <a:lumMod val="75000"/>
                </a:schemeClr>
              </a:gs>
              <a:gs pos="85000">
                <a:schemeClr val="accent3">
                  <a:lumMod val="75000"/>
                </a:schemeClr>
              </a:gs>
            </a:gsLst>
            <a:path path="rect">
              <a:fillToRect l="50000" t="50000" r="50000" b="50000"/>
            </a:path>
          </a:gradFill>
        </p:spPr>
        <p:txBody>
          <a:bodyPr wrap="squar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  <a:endParaRPr lang="zh-CN" altLang="en-US" sz="2800" b="1" dirty="0">
              <a:solidFill>
                <a:srgbClr val="FF9500"/>
              </a:solidFill>
              <a:latin typeface="Arial"/>
              <a:ea typeface="微软雅黑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996359" y="1760884"/>
            <a:ext cx="8999888" cy="740551"/>
            <a:chOff x="706820" y="3133630"/>
            <a:chExt cx="8999888" cy="740551"/>
          </a:xfrm>
        </p:grpSpPr>
        <p:sp>
          <p:nvSpPr>
            <p:cNvPr id="52" name="矩形 51"/>
            <p:cNvSpPr/>
            <p:nvPr/>
          </p:nvSpPr>
          <p:spPr>
            <a:xfrm>
              <a:off x="706820" y="3275385"/>
              <a:ext cx="8999888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若函数          在     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可导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，由定义得                        ， 因此，</a:t>
              </a:r>
            </a:p>
          </p:txBody>
        </p:sp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3804995"/>
                </p:ext>
              </p:extLst>
            </p:nvPr>
          </p:nvGraphicFramePr>
          <p:xfrm>
            <a:off x="2361781" y="3326633"/>
            <a:ext cx="710085" cy="489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3" r:id="rId9" imgW="368140" imgH="253890" progId="Equation.DSMT4">
                    <p:embed/>
                  </p:oleObj>
                </mc:Choice>
                <mc:Fallback>
                  <p:oleObj r:id="rId9" imgW="368140" imgH="253890" progId="Equation.DSMT4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1781" y="3326633"/>
                          <a:ext cx="710085" cy="489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5355984"/>
                </p:ext>
              </p:extLst>
            </p:nvPr>
          </p:nvGraphicFramePr>
          <p:xfrm>
            <a:off x="3455728" y="3302681"/>
            <a:ext cx="412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4" r:id="rId10" imgW="165028" imgH="228501" progId="Equation.DSMT4">
                    <p:embed/>
                  </p:oleObj>
                </mc:Choice>
                <mc:Fallback>
                  <p:oleObj r:id="rId10" imgW="165028" imgH="228501" progId="Equation.DSMT4">
                    <p:embed/>
                    <p:pic>
                      <p:nvPicPr>
                        <p:cNvPr id="39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728" y="3302681"/>
                          <a:ext cx="4127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3718425"/>
                </p:ext>
              </p:extLst>
            </p:nvPr>
          </p:nvGraphicFramePr>
          <p:xfrm>
            <a:off x="6355615" y="3133630"/>
            <a:ext cx="1982765" cy="740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5" r:id="rId11" imgW="1054100" imgH="393700" progId="Equation.DSMT4">
                    <p:embed/>
                  </p:oleObj>
                </mc:Choice>
                <mc:Fallback>
                  <p:oleObj r:id="rId11" imgW="1054100" imgH="393700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5615" y="3133630"/>
                          <a:ext cx="1982765" cy="74055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996518"/>
              </p:ext>
            </p:extLst>
          </p:nvPr>
        </p:nvGraphicFramePr>
        <p:xfrm>
          <a:off x="3101402" y="2573913"/>
          <a:ext cx="4301036" cy="757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6" r:id="rId13" imgW="2235200" imgH="393700" progId="Equation.DSMT4">
                  <p:embed/>
                </p:oleObj>
              </mc:Choice>
              <mc:Fallback>
                <p:oleObj r:id="rId13" imgW="2235200" imgH="393700" progId="Equation.DSMT4">
                  <p:embed/>
                  <p:pic>
                    <p:nvPicPr>
                      <p:cNvPr id="47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402" y="2573913"/>
                        <a:ext cx="4301036" cy="7575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/>
          <p:cNvGrpSpPr/>
          <p:nvPr/>
        </p:nvGrpSpPr>
        <p:grpSpPr>
          <a:xfrm>
            <a:off x="2614415" y="3393852"/>
            <a:ext cx="4091185" cy="572453"/>
            <a:chOff x="826604" y="5175813"/>
            <a:chExt cx="4091185" cy="572453"/>
          </a:xfrm>
        </p:grpSpPr>
        <p:sp>
          <p:nvSpPr>
            <p:cNvPr id="58" name="矩形 57"/>
            <p:cNvSpPr/>
            <p:nvPr/>
          </p:nvSpPr>
          <p:spPr>
            <a:xfrm>
              <a:off x="826604" y="5204388"/>
              <a:ext cx="40911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故函数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     处必连续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1044558"/>
                </p:ext>
              </p:extLst>
            </p:nvPr>
          </p:nvGraphicFramePr>
          <p:xfrm>
            <a:off x="1885991" y="5175813"/>
            <a:ext cx="769315" cy="530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7" r:id="rId15" imgW="368140" imgH="253890" progId="Equation.DSMT4">
                    <p:embed/>
                  </p:oleObj>
                </mc:Choice>
                <mc:Fallback>
                  <p:oleObj r:id="rId15" imgW="368140" imgH="253890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991" y="5175813"/>
                          <a:ext cx="769315" cy="530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4713620"/>
                </p:ext>
              </p:extLst>
            </p:nvPr>
          </p:nvGraphicFramePr>
          <p:xfrm>
            <a:off x="3025108" y="5176766"/>
            <a:ext cx="412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98" r:id="rId16" imgW="165028" imgH="228501" progId="Equation.DSMT4">
                    <p:embed/>
                  </p:oleObj>
                </mc:Choice>
                <mc:Fallback>
                  <p:oleObj r:id="rId16" imgW="165028" imgH="228501" progId="Equation.DSMT4">
                    <p:embed/>
                    <p:pic>
                      <p:nvPicPr>
                        <p:cNvPr id="50" name="对象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5108" y="5176766"/>
                          <a:ext cx="4127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Text Box 163"/>
          <p:cNvSpPr txBox="1">
            <a:spLocks noChangeArrowheads="1"/>
          </p:cNvSpPr>
          <p:nvPr/>
        </p:nvSpPr>
        <p:spPr bwMode="auto">
          <a:xfrm>
            <a:off x="1345838" y="1153208"/>
            <a:ext cx="1181100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263949" y="4015359"/>
            <a:ext cx="7809382" cy="572464"/>
            <a:chOff x="583990" y="998162"/>
            <a:chExt cx="7809382" cy="572464"/>
          </a:xfrm>
        </p:grpSpPr>
        <p:sp>
          <p:nvSpPr>
            <p:cNvPr id="63" name="矩形 62"/>
            <p:cNvSpPr/>
            <p:nvPr/>
          </p:nvSpPr>
          <p:spPr>
            <a:xfrm>
              <a:off x="583990" y="998162"/>
              <a:ext cx="7809382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39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prstClr val="black"/>
                  </a:solidFill>
                  <a:latin typeface="Arial"/>
                  <a:ea typeface="微软雅黑"/>
                </a:rPr>
                <a:t>        函数</a:t>
              </a:r>
              <a:r>
                <a:rPr lang="zh-CN" altLang="en-US" sz="2400" dirty="0">
                  <a:solidFill>
                    <a:prstClr val="black"/>
                  </a:solidFill>
                  <a:latin typeface="Arial"/>
                  <a:ea typeface="微软雅黑"/>
                </a:rPr>
                <a:t>连续未必可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Arial"/>
                  <a:ea typeface="微软雅黑"/>
                </a:rPr>
                <a:t>导， </a:t>
              </a:r>
              <a:r>
                <a:rPr lang="zh-CN" altLang="en-US" sz="2400" dirty="0">
                  <a:solidFill>
                    <a:prstClr val="black"/>
                  </a:solidFill>
                  <a:latin typeface="Arial"/>
                  <a:ea typeface="微软雅黑"/>
                </a:rPr>
                <a:t>这说明连续是可导的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Arial"/>
                  <a:ea typeface="微软雅黑"/>
                </a:rPr>
                <a:t>必要条件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Arial"/>
                  <a:ea typeface="微软雅黑"/>
                </a:rPr>
                <a:t>.</a:t>
              </a:r>
              <a:endParaRPr lang="zh-CN" altLang="en-US" sz="24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92319" y="1071891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 smtClean="0">
                  <a:solidFill>
                    <a:srgbClr val="FF9500"/>
                  </a:solidFill>
                  <a:latin typeface="Arial"/>
                  <a:ea typeface="微软雅黑"/>
                </a:rPr>
                <a:t>注</a:t>
              </a:r>
              <a:endParaRPr lang="zh-CN" altLang="en-US" sz="2400" b="1" dirty="0">
                <a:solidFill>
                  <a:srgbClr val="FF9500"/>
                </a:solidFill>
                <a:latin typeface="Arial"/>
                <a:ea typeface="微软雅黑"/>
              </a:endParaRPr>
            </a:p>
          </p:txBody>
        </p:sp>
      </p:grpSp>
      <p:graphicFrame>
        <p:nvGraphicFramePr>
          <p:cNvPr id="65" name="对象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957096"/>
              </p:ext>
            </p:extLst>
          </p:nvPr>
        </p:nvGraphicFramePr>
        <p:xfrm>
          <a:off x="5009651" y="5374661"/>
          <a:ext cx="2386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9" name="Equation" r:id="rId17" imgW="1333440" imgH="393480" progId="Equation.DSMT4">
                  <p:embed/>
                </p:oleObj>
              </mc:Choice>
              <mc:Fallback>
                <p:oleObj name="Equation" r:id="rId17" imgW="1333440" imgH="39348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651" y="5374661"/>
                        <a:ext cx="2386013" cy="703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组合 65"/>
          <p:cNvGrpSpPr/>
          <p:nvPr/>
        </p:nvGrpSpPr>
        <p:grpSpPr>
          <a:xfrm>
            <a:off x="1132566" y="4779865"/>
            <a:ext cx="9832222" cy="1200329"/>
            <a:chOff x="583990" y="1574421"/>
            <a:chExt cx="9832222" cy="1200329"/>
          </a:xfrm>
        </p:grpSpPr>
        <p:sp>
          <p:nvSpPr>
            <p:cNvPr id="67" name="矩形 66"/>
            <p:cNvSpPr/>
            <p:nvPr/>
          </p:nvSpPr>
          <p:spPr>
            <a:xfrm>
              <a:off x="583990" y="1574421"/>
              <a:ext cx="98322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例如，函数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上连续，但在点          处不可导。这是因为在点          处有</a:t>
              </a:r>
            </a:p>
          </p:txBody>
        </p:sp>
        <p:graphicFrame>
          <p:nvGraphicFramePr>
            <p:cNvPr id="68" name="对象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5257356"/>
                </p:ext>
              </p:extLst>
            </p:nvPr>
          </p:nvGraphicFramePr>
          <p:xfrm>
            <a:off x="2902996" y="1658444"/>
            <a:ext cx="1432443" cy="504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0" r:id="rId19" imgW="685800" imgH="241300" progId="Equation.DSMT4">
                    <p:embed/>
                  </p:oleObj>
                </mc:Choice>
                <mc:Fallback>
                  <p:oleObj r:id="rId19" imgW="685800" imgH="241300" progId="Equation.DSMT4">
                    <p:embed/>
                    <p:pic>
                      <p:nvPicPr>
                        <p:cNvPr id="9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2996" y="1658444"/>
                          <a:ext cx="1432443" cy="50400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5368647"/>
                </p:ext>
              </p:extLst>
            </p:nvPr>
          </p:nvGraphicFramePr>
          <p:xfrm>
            <a:off x="5002817" y="1709938"/>
            <a:ext cx="1151956" cy="4799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1" r:id="rId21" imgW="609336" imgH="253890" progId="Equation.DSMT4">
                    <p:embed/>
                  </p:oleObj>
                </mc:Choice>
                <mc:Fallback>
                  <p:oleObj r:id="rId21" imgW="609336" imgH="25389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2817" y="1709938"/>
                          <a:ext cx="1151956" cy="47998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对象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4614566"/>
                </p:ext>
              </p:extLst>
            </p:nvPr>
          </p:nvGraphicFramePr>
          <p:xfrm>
            <a:off x="8393372" y="1697253"/>
            <a:ext cx="887845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2" r:id="rId23" imgW="355138" imgH="177569" progId="Equation.DSMT4">
                    <p:embed/>
                  </p:oleObj>
                </mc:Choice>
                <mc:Fallback>
                  <p:oleObj r:id="rId23" imgW="355138" imgH="177569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3372" y="1697253"/>
                          <a:ext cx="887845" cy="4439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874020"/>
                </p:ext>
              </p:extLst>
            </p:nvPr>
          </p:nvGraphicFramePr>
          <p:xfrm>
            <a:off x="3116611" y="2224822"/>
            <a:ext cx="887412" cy="442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3" r:id="rId25" imgW="355138" imgH="177569" progId="Equation.DSMT4">
                    <p:embed/>
                  </p:oleObj>
                </mc:Choice>
                <mc:Fallback>
                  <p:oleObj r:id="rId25" imgW="355138" imgH="177569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6611" y="2224822"/>
                          <a:ext cx="887412" cy="442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416448"/>
              </p:ext>
            </p:extLst>
          </p:nvPr>
        </p:nvGraphicFramePr>
        <p:xfrm>
          <a:off x="7353286" y="5306399"/>
          <a:ext cx="16589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4" name="Equation" r:id="rId26" imgW="927000" imgH="431640" progId="Equation.DSMT4">
                  <p:embed/>
                </p:oleObj>
              </mc:Choice>
              <mc:Fallback>
                <p:oleObj name="Equation" r:id="rId26" imgW="927000" imgH="431640" progId="Equation.DSMT4">
                  <p:embed/>
                  <p:pic>
                    <p:nvPicPr>
                      <p:cNvPr id="5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3286" y="5306399"/>
                        <a:ext cx="1658937" cy="771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495326"/>
              </p:ext>
            </p:extLst>
          </p:nvPr>
        </p:nvGraphicFramePr>
        <p:xfrm>
          <a:off x="9012223" y="5382318"/>
          <a:ext cx="14763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5" name="Equation" r:id="rId28" imgW="825480" imgH="368280" progId="Equation.DSMT4">
                  <p:embed/>
                </p:oleObj>
              </mc:Choice>
              <mc:Fallback>
                <p:oleObj name="Equation" r:id="rId28" imgW="825480" imgH="368280" progId="Equation.DSMT4">
                  <p:embed/>
                  <p:pic>
                    <p:nvPicPr>
                      <p:cNvPr id="55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2223" y="5382318"/>
                        <a:ext cx="1476375" cy="6588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24413"/>
              </p:ext>
            </p:extLst>
          </p:nvPr>
        </p:nvGraphicFramePr>
        <p:xfrm>
          <a:off x="10427837" y="5622353"/>
          <a:ext cx="6365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6" name="Equation" r:id="rId30" imgW="355320" imgH="139680" progId="Equation.DSMT4">
                  <p:embed/>
                </p:oleObj>
              </mc:Choice>
              <mc:Fallback>
                <p:oleObj name="Equation" r:id="rId30" imgW="355320" imgH="139680" progId="Equation.DSMT4">
                  <p:embed/>
                  <p:pic>
                    <p:nvPicPr>
                      <p:cNvPr id="56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7837" y="5622353"/>
                        <a:ext cx="636588" cy="250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组合 74"/>
          <p:cNvGrpSpPr/>
          <p:nvPr/>
        </p:nvGrpSpPr>
        <p:grpSpPr>
          <a:xfrm>
            <a:off x="10244245" y="2590911"/>
            <a:ext cx="185863" cy="2157416"/>
            <a:chOff x="2193676" y="3909600"/>
            <a:chExt cx="185863" cy="2157416"/>
          </a:xfrm>
        </p:grpSpPr>
        <p:sp>
          <p:nvSpPr>
            <p:cNvPr id="76" name="Rectangle 29"/>
            <p:cNvSpPr>
              <a:spLocks noChangeArrowheads="1"/>
            </p:cNvSpPr>
            <p:nvPr/>
          </p:nvSpPr>
          <p:spPr bwMode="auto">
            <a:xfrm>
              <a:off x="2193676" y="3909600"/>
              <a:ext cx="1138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sz="2000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77" name="Line 32"/>
            <p:cNvSpPr>
              <a:spLocks noChangeShapeType="1"/>
            </p:cNvSpPr>
            <p:nvPr/>
          </p:nvSpPr>
          <p:spPr bwMode="auto">
            <a:xfrm flipV="1">
              <a:off x="2379539" y="4018606"/>
              <a:ext cx="0" cy="2048410"/>
            </a:xfrm>
            <a:prstGeom prst="line">
              <a:avLst/>
            </a:prstGeom>
            <a:noFill/>
            <a:ln w="2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9829792" y="3001956"/>
            <a:ext cx="1234633" cy="1548797"/>
            <a:chOff x="1328083" y="4320645"/>
            <a:chExt cx="2098370" cy="1548797"/>
          </a:xfrm>
        </p:grpSpPr>
        <p:sp>
          <p:nvSpPr>
            <p:cNvPr id="79" name="Freeform 34"/>
            <p:cNvSpPr>
              <a:spLocks/>
            </p:cNvSpPr>
            <p:nvPr/>
          </p:nvSpPr>
          <p:spPr bwMode="auto">
            <a:xfrm>
              <a:off x="2379539" y="4320645"/>
              <a:ext cx="1046914" cy="776670"/>
            </a:xfrm>
            <a:custGeom>
              <a:avLst/>
              <a:gdLst>
                <a:gd name="T0" fmla="*/ 0 w 195"/>
                <a:gd name="T1" fmla="*/ 145 h 145"/>
                <a:gd name="T2" fmla="*/ 19 w 195"/>
                <a:gd name="T3" fmla="*/ 113 h 145"/>
                <a:gd name="T4" fmla="*/ 195 w 19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145">
                  <a:moveTo>
                    <a:pt x="0" y="145"/>
                  </a:moveTo>
                  <a:cubicBezTo>
                    <a:pt x="5" y="136"/>
                    <a:pt x="11" y="125"/>
                    <a:pt x="19" y="113"/>
                  </a:cubicBezTo>
                  <a:cubicBezTo>
                    <a:pt x="74" y="23"/>
                    <a:pt x="92" y="14"/>
                    <a:pt x="195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1328083" y="5097314"/>
              <a:ext cx="1051456" cy="772128"/>
            </a:xfrm>
            <a:custGeom>
              <a:avLst/>
              <a:gdLst>
                <a:gd name="T0" fmla="*/ 196 w 196"/>
                <a:gd name="T1" fmla="*/ 0 h 144"/>
                <a:gd name="T2" fmla="*/ 176 w 196"/>
                <a:gd name="T3" fmla="*/ 31 h 144"/>
                <a:gd name="T4" fmla="*/ 0 w 19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" h="144">
                  <a:moveTo>
                    <a:pt x="196" y="0"/>
                  </a:moveTo>
                  <a:cubicBezTo>
                    <a:pt x="190" y="9"/>
                    <a:pt x="184" y="19"/>
                    <a:pt x="176" y="31"/>
                  </a:cubicBezTo>
                  <a:cubicBezTo>
                    <a:pt x="121" y="121"/>
                    <a:pt x="103" y="130"/>
                    <a:pt x="0" y="14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9312794" y="3702244"/>
            <a:ext cx="2452640" cy="307777"/>
            <a:chOff x="1262225" y="5020933"/>
            <a:chExt cx="2452640" cy="307777"/>
          </a:xfrm>
        </p:grpSpPr>
        <p:sp>
          <p:nvSpPr>
            <p:cNvPr id="82" name="Line 30"/>
            <p:cNvSpPr>
              <a:spLocks noChangeShapeType="1"/>
            </p:cNvSpPr>
            <p:nvPr/>
          </p:nvSpPr>
          <p:spPr bwMode="auto">
            <a:xfrm>
              <a:off x="1262225" y="5097314"/>
              <a:ext cx="2452640" cy="0"/>
            </a:xfrm>
            <a:prstGeom prst="line">
              <a:avLst/>
            </a:prstGeom>
            <a:noFill/>
            <a:ln w="2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Rectangle 36"/>
            <p:cNvSpPr>
              <a:spLocks noChangeArrowheads="1"/>
            </p:cNvSpPr>
            <p:nvPr/>
          </p:nvSpPr>
          <p:spPr bwMode="auto">
            <a:xfrm>
              <a:off x="3531987" y="5020933"/>
              <a:ext cx="1138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z="200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</p:grpSp>
      <p:sp>
        <p:nvSpPr>
          <p:cNvPr id="84" name="Rectangle 42"/>
          <p:cNvSpPr>
            <a:spLocks noChangeArrowheads="1"/>
          </p:cNvSpPr>
          <p:nvPr/>
        </p:nvSpPr>
        <p:spPr bwMode="auto">
          <a:xfrm>
            <a:off x="10172288" y="3518296"/>
            <a:ext cx="1859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zh-CN" sz="2000" i="1" dirty="0" smtClean="0">
                <a:solidFill>
                  <a:srgbClr val="000000"/>
                </a:solidFill>
                <a:latin typeface="Times New Roman" pitchFamily="18" charset="0"/>
                <a:cs typeface="宋体" pitchFamily="2" charset="-122"/>
              </a:rPr>
              <a:t>O</a:t>
            </a:r>
            <a:endParaRPr lang="zh-CN" altLang="zh-CN" sz="2000" dirty="0" smtClean="0">
              <a:solidFill>
                <a:prstClr val="black"/>
              </a:solidFill>
              <a:cs typeface="宋体" pitchFamily="2" charset="-122"/>
            </a:endParaRPr>
          </a:p>
        </p:txBody>
      </p:sp>
      <p:pic>
        <p:nvPicPr>
          <p:cNvPr id="85" name="Picture 4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019" y="2699917"/>
            <a:ext cx="505579" cy="2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 animBg="1" autoUpdateAnimBg="0"/>
      <p:bldP spid="8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5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6003925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 函数的可导性与连续性的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关系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94913" y="1386226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494913" y="236081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16186" y="1090629"/>
                <a:ext cx="8848500" cy="1051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+mn-ea"/>
                    <a:ea typeface="+mn-ea"/>
                  </a:rPr>
                  <a:t>讨论函数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zh-CN" altLang="en-US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1" lang="zh-CN" altLang="en-US" sz="240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zh-CN" altLang="en-US" sz="240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zh-CN" altLang="en-US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zh-CN" altLang="en-US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,    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≠0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0     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        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  <a:ea typeface="+mn-ea"/>
                      </a:rPr>
                      <m:t>在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kumimoji="1" lang="zh-CN" altLang="en-US" sz="2400" dirty="0" smtClean="0">
                    <a:latin typeface="+mn-ea"/>
                    <a:ea typeface="+mn-ea"/>
                  </a:rPr>
                  <a:t>处的连续性和可导性。</a:t>
                </a:r>
                <a:endParaRPr kumimoji="1" lang="zh-CN" altLang="en-US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6" y="1090629"/>
                <a:ext cx="8848500" cy="1051570"/>
              </a:xfrm>
              <a:prstGeom prst="rect">
                <a:avLst/>
              </a:prstGeom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656114" y="2314089"/>
                <a:ext cx="6030686" cy="555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，函数在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处连续。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14" y="2314089"/>
                <a:ext cx="6030686" cy="555408"/>
              </a:xfrm>
              <a:prstGeom prst="rect">
                <a:avLst/>
              </a:prstGeom>
              <a:blipFill>
                <a:blip r:embed="rId3"/>
                <a:stretch>
                  <a:fillRect t="-8791" r="-171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16186" y="2948795"/>
                <a:ext cx="6053196" cy="801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不存在，函数在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处不可导。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6" y="2948795"/>
                <a:ext cx="6053196" cy="801053"/>
              </a:xfrm>
              <a:prstGeom prst="rect">
                <a:avLst/>
              </a:prstGeom>
              <a:blipFill>
                <a:blip r:embed="rId4"/>
                <a:stretch>
                  <a:fillRect r="-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1494913" y="391527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10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16186" y="3619678"/>
                <a:ext cx="8848500" cy="1051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+mn-ea"/>
                    <a:ea typeface="+mn-ea"/>
                  </a:rPr>
                  <a:t>讨论函数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zh-CN" altLang="en-US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1" lang="zh-CN" altLang="en-US" sz="240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1" lang="en-US" altLang="zh-CN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kumimoji="1" lang="zh-CN" altLang="en-US" sz="240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zh-CN" altLang="en-US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zh-CN" altLang="en-US" sz="240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,    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≠0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0     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        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kumimoji="1" lang="zh-CN" altLang="en-US" sz="24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  <m:r>
                      <a:rPr kumimoji="1" lang="zh-CN" altLang="en-US" sz="2400" i="1">
                        <a:latin typeface="Cambria Math" panose="02040503050406030204" pitchFamily="18" charset="0"/>
                        <a:ea typeface="+mn-ea"/>
                      </a:rPr>
                      <m:t>在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kumimoji="1" lang="zh-CN" altLang="en-US" sz="2400" dirty="0" smtClean="0">
                    <a:latin typeface="+mn-ea"/>
                    <a:ea typeface="+mn-ea"/>
                  </a:rPr>
                  <a:t>处的可导性。</a:t>
                </a:r>
                <a:endParaRPr kumimoji="1" lang="zh-CN" altLang="en-US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6" y="3619678"/>
                <a:ext cx="8848500" cy="1051570"/>
              </a:xfrm>
              <a:prstGeom prst="rect">
                <a:avLst/>
              </a:prstGeom>
              <a:blipFill>
                <a:blip r:embed="rId5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1494913" y="486452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516186" y="4634635"/>
                <a:ext cx="5580567" cy="801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，函数在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处可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导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6" y="4634635"/>
                <a:ext cx="5580567" cy="801053"/>
              </a:xfrm>
              <a:prstGeom prst="rect">
                <a:avLst/>
              </a:prstGeom>
              <a:blipFill>
                <a:blip r:embed="rId6"/>
                <a:stretch>
                  <a:fillRect r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516186" y="5556035"/>
                <a:ext cx="3410293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p>
                          <m: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kumimoji="1"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  <m:r>
                        <a:rPr kumimoji="1"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func>
                        <m:funcPr>
                          <m:ctrlP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kumimoji="1"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1"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kumimoji="1"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kumimoji="1"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1"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86" y="5556035"/>
                <a:ext cx="3410293" cy="786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026808" y="5603997"/>
                <a:ext cx="2965620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?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08" y="5603997"/>
                <a:ext cx="2965620" cy="738279"/>
              </a:xfrm>
              <a:prstGeom prst="rect">
                <a:avLst/>
              </a:prstGeom>
              <a:blipFill>
                <a:blip r:embed="rId8"/>
                <a:stretch>
                  <a:fillRect r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1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sp>
        <p:nvSpPr>
          <p:cNvPr id="5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6003925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课堂练习：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Text Box 27"/>
          <p:cNvSpPr txBox="1">
            <a:spLocks noChangeArrowheads="1"/>
          </p:cNvSpPr>
          <p:nvPr/>
        </p:nvSpPr>
        <p:spPr bwMode="auto">
          <a:xfrm>
            <a:off x="1595664" y="1313905"/>
            <a:ext cx="152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dirty="0" smtClean="0">
                <a:latin typeface="Times New Roman" panose="02020603050405020304" pitchFamily="18" charset="0"/>
                <a:ea typeface="楷体_GB2312" pitchFamily="49" charset="-122"/>
              </a:rPr>
              <a:t>1.</a:t>
            </a:r>
            <a:r>
              <a:rPr kumimoji="1" lang="en-US" altLang="zh-CN" sz="2800" dirty="0" smtClean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7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917173"/>
              </p:ext>
            </p:extLst>
          </p:nvPr>
        </p:nvGraphicFramePr>
        <p:xfrm>
          <a:off x="2351315" y="1323430"/>
          <a:ext cx="917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8" name="Equation" r:id="rId3" imgW="362123" imgH="190703" progId="Equation.3">
                  <p:embed/>
                </p:oleObj>
              </mc:Choice>
              <mc:Fallback>
                <p:oleObj name="Equation" r:id="rId3" imgW="362123" imgH="190703" progId="Equation.3">
                  <p:embed/>
                  <p:pic>
                    <p:nvPicPr>
                      <p:cNvPr id="17922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315" y="1323430"/>
                        <a:ext cx="917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3226027" y="1313905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存在</a:t>
            </a:r>
            <a:r>
              <a:rPr kumimoji="1"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且</a:t>
            </a:r>
          </a:p>
        </p:txBody>
      </p:sp>
      <p:graphicFrame>
        <p:nvGraphicFramePr>
          <p:cNvPr id="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13831"/>
              </p:ext>
            </p:extLst>
          </p:nvPr>
        </p:nvGraphicFramePr>
        <p:xfrm>
          <a:off x="4472215" y="1094830"/>
          <a:ext cx="393541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9" name="Equation" r:id="rId5" imgW="1562180" imgH="380982" progId="Equation.3">
                  <p:embed/>
                </p:oleObj>
              </mc:Choice>
              <mc:Fallback>
                <p:oleObj name="Equation" r:id="rId5" imgW="1562180" imgH="380982" progId="Equation.3">
                  <p:embed/>
                  <p:pic>
                    <p:nvPicPr>
                      <p:cNvPr id="17923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2215" y="1094830"/>
                        <a:ext cx="393541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8331427" y="124723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求</a:t>
            </a:r>
          </a:p>
        </p:txBody>
      </p:sp>
      <p:graphicFrame>
        <p:nvGraphicFramePr>
          <p:cNvPr id="1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201208"/>
              </p:ext>
            </p:extLst>
          </p:nvPr>
        </p:nvGraphicFramePr>
        <p:xfrm>
          <a:off x="8788628" y="1328193"/>
          <a:ext cx="9540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30" name="Equation" r:id="rId7" imgW="362123" imgH="190703" progId="Equation.3">
                  <p:embed/>
                </p:oleObj>
              </mc:Choice>
              <mc:Fallback>
                <p:oleObj name="Equation" r:id="rId7" imgW="362123" imgH="190703" progId="Equation.3">
                  <p:embed/>
                  <p:pic>
                    <p:nvPicPr>
                      <p:cNvPr id="17923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8628" y="1328193"/>
                        <a:ext cx="95408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633469" y="2863623"/>
            <a:ext cx="1295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ea typeface="楷体_GB2312"/>
              </a:rPr>
              <a:t>2.</a:t>
            </a:r>
            <a:r>
              <a:rPr lang="en-US" altLang="zh-CN" sz="2800" dirty="0" smtClean="0">
                <a:ea typeface="楷体_GB2312"/>
              </a:rPr>
              <a:t>  </a:t>
            </a:r>
            <a:r>
              <a:rPr lang="zh-CN" altLang="en-US" sz="2800" dirty="0">
                <a:ea typeface="楷体_GB2312"/>
              </a:rPr>
              <a:t>设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741919" y="2881086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楷体_GB2312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</a:rPr>
              <a:t>问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/>
              </a:rPr>
              <a:t>a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</a:rPr>
              <a:t>取何值时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</a:rPr>
              <a:t>,</a:t>
            </a: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50611"/>
              </p:ext>
            </p:extLst>
          </p:nvPr>
        </p:nvGraphicFramePr>
        <p:xfrm>
          <a:off x="8332719" y="2906485"/>
          <a:ext cx="92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31" name="Equation" r:id="rId9" imgW="362123" imgH="190703" progId="Equation.3">
                  <p:embed/>
                </p:oleObj>
              </mc:Choice>
              <mc:Fallback>
                <p:oleObj name="Equation" r:id="rId9" imgW="362123" imgH="190703" progId="Equation.3">
                  <p:embed/>
                  <p:pic>
                    <p:nvPicPr>
                      <p:cNvPr id="2765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2719" y="2906485"/>
                        <a:ext cx="920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9239183" y="2881086"/>
            <a:ext cx="693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</a:rPr>
              <a:t>在</a:t>
            </a: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849930"/>
              </p:ext>
            </p:extLst>
          </p:nvPr>
        </p:nvGraphicFramePr>
        <p:xfrm>
          <a:off x="1322320" y="3744685"/>
          <a:ext cx="1649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32" name="Equation" r:id="rId11" imgW="647610" imgH="190703" progId="Equation.3">
                  <p:embed/>
                </p:oleObj>
              </mc:Choice>
              <mc:Fallback>
                <p:oleObj name="Equation" r:id="rId11" imgW="647610" imgH="190703" progId="Equation.3">
                  <p:embed/>
                  <p:pic>
                    <p:nvPicPr>
                      <p:cNvPr id="2765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20" y="3744685"/>
                        <a:ext cx="1649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886007" y="374309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</a:rPr>
              <a:t>都存在 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</a:rPr>
              <a:t>并求出</a:t>
            </a:r>
          </a:p>
        </p:txBody>
      </p:sp>
      <p:graphicFrame>
        <p:nvGraphicFramePr>
          <p:cNvPr id="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34653"/>
              </p:ext>
            </p:extLst>
          </p:nvPr>
        </p:nvGraphicFramePr>
        <p:xfrm>
          <a:off x="5400607" y="3744685"/>
          <a:ext cx="1079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33" name="Equation" r:id="rId13" imgW="418967" imgH="190703" progId="Equation.3">
                  <p:embed/>
                </p:oleObj>
              </mc:Choice>
              <mc:Fallback>
                <p:oleObj name="Equation" r:id="rId13" imgW="418967" imgH="190703" progId="Equation.3">
                  <p:embed/>
                  <p:pic>
                    <p:nvPicPr>
                      <p:cNvPr id="2765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07" y="3744685"/>
                        <a:ext cx="1079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137157"/>
              </p:ext>
            </p:extLst>
          </p:nvPr>
        </p:nvGraphicFramePr>
        <p:xfrm>
          <a:off x="2617786" y="2661216"/>
          <a:ext cx="317341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34" name="Equation" r:id="rId15" imgW="1257323" imgH="400010" progId="Equation.3">
                  <p:embed/>
                </p:oleObj>
              </mc:Choice>
              <mc:Fallback>
                <p:oleObj name="Equation" r:id="rId15" imgW="1257323" imgH="400010" progId="Equation.3">
                  <p:embed/>
                  <p:pic>
                    <p:nvPicPr>
                      <p:cNvPr id="276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6" y="2661216"/>
                        <a:ext cx="317341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2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48000" y="2535239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二、反函数的求导法则 </a:t>
            </a:r>
          </a:p>
        </p:txBody>
      </p:sp>
      <p:sp>
        <p:nvSpPr>
          <p:cNvPr id="29700" name="Rectangle 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048000" y="3195639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三、复合函数的求导法则</a:t>
            </a:r>
            <a:r>
              <a:rPr kumimoji="1" lang="zh-CN" altLang="en-US" sz="3200" b="1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701" name="Rectangle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048000" y="1874839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一、函数的和、差、积、商的求导法则 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981200" y="7747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accent2"/>
                </a:solidFill>
                <a:latin typeface="黑体" panose="02010609060101010101" pitchFamily="49" charset="-122"/>
              </a:rPr>
              <a:t>第二节 </a:t>
            </a:r>
            <a:r>
              <a:rPr lang="zh-CN" altLang="en-US" sz="4400" b="1" dirty="0">
                <a:solidFill>
                  <a:schemeClr val="accent2"/>
                </a:solidFill>
              </a:rPr>
              <a:t> 函数的求导法则</a:t>
            </a:r>
          </a:p>
        </p:txBody>
      </p:sp>
      <p:sp>
        <p:nvSpPr>
          <p:cNvPr id="29703" name="Text Box 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048001" y="3856039"/>
            <a:ext cx="728821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四、基本求导法则与导数公式 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7297D903-DDA2-46A2-92DD-82E9ABB00B45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一、四则运算求导法则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709DC596-30AB-499E-8FB6-77A7E7B3ACA7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p:sp>
        <p:nvSpPr>
          <p:cNvPr id="24" name="Text Box 163"/>
          <p:cNvSpPr txBox="1">
            <a:spLocks noChangeArrowheads="1"/>
          </p:cNvSpPr>
          <p:nvPr/>
        </p:nvSpPr>
        <p:spPr bwMode="auto">
          <a:xfrm>
            <a:off x="1345838" y="1153208"/>
            <a:ext cx="1181100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634343" y="1153208"/>
            <a:ext cx="8142514" cy="1052596"/>
            <a:chOff x="706820" y="1585017"/>
            <a:chExt cx="10776772" cy="1052596"/>
          </a:xfrm>
        </p:grpSpPr>
        <p:sp>
          <p:nvSpPr>
            <p:cNvPr id="41" name="矩形 40"/>
            <p:cNvSpPr/>
            <p:nvPr/>
          </p:nvSpPr>
          <p:spPr>
            <a:xfrm>
              <a:off x="706820" y="1585017"/>
              <a:ext cx="1077677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若       、     在点    处的导数均存在，则它们的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和、差、积、商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的导数也都存在，且有</a:t>
              </a:r>
            </a:p>
          </p:txBody>
        </p:sp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4915897"/>
                </p:ext>
              </p:extLst>
            </p:nvPr>
          </p:nvGraphicFramePr>
          <p:xfrm>
            <a:off x="1308932" y="1629636"/>
            <a:ext cx="68550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29" r:id="rId3" imgW="342751" imgH="253890" progId="Equation.DSMT4">
                    <p:embed/>
                  </p:oleObj>
                </mc:Choice>
                <mc:Fallback>
                  <p:oleObj r:id="rId3" imgW="342751" imgH="253890" progId="Equation.DSMT4">
                    <p:embed/>
                    <p:pic>
                      <p:nvPicPr>
                        <p:cNvPr id="9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8932" y="1629636"/>
                          <a:ext cx="68550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7469259"/>
                </p:ext>
              </p:extLst>
            </p:nvPr>
          </p:nvGraphicFramePr>
          <p:xfrm>
            <a:off x="2266489" y="1623631"/>
            <a:ext cx="66011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0" r:id="rId5" imgW="330057" imgH="253890" progId="Equation.DSMT4">
                    <p:embed/>
                  </p:oleObj>
                </mc:Choice>
                <mc:Fallback>
                  <p:oleObj r:id="rId5" imgW="330057" imgH="25389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6489" y="1623631"/>
                          <a:ext cx="66011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5521406"/>
                </p:ext>
              </p:extLst>
            </p:nvPr>
          </p:nvGraphicFramePr>
          <p:xfrm>
            <a:off x="3844153" y="1744880"/>
            <a:ext cx="317087" cy="348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1" r:id="rId7" imgW="126835" imgH="139518" progId="Equation.DSMT4">
                    <p:embed/>
                  </p:oleObj>
                </mc:Choice>
                <mc:Fallback>
                  <p:oleObj r:id="rId7" imgW="126835" imgH="139518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4153" y="1744880"/>
                          <a:ext cx="317087" cy="3487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/>
          <p:cNvGrpSpPr/>
          <p:nvPr/>
        </p:nvGrpSpPr>
        <p:grpSpPr>
          <a:xfrm>
            <a:off x="2325512" y="2244786"/>
            <a:ext cx="4592924" cy="685800"/>
            <a:chOff x="1228315" y="2656403"/>
            <a:chExt cx="6078823" cy="685800"/>
          </a:xfrm>
        </p:grpSpPr>
        <p:sp>
          <p:nvSpPr>
            <p:cNvPr id="46" name="矩形 45"/>
            <p:cNvSpPr/>
            <p:nvPr/>
          </p:nvSpPr>
          <p:spPr>
            <a:xfrm>
              <a:off x="1228315" y="2856973"/>
              <a:ext cx="6078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1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                                       ；</a:t>
              </a:r>
            </a:p>
          </p:txBody>
        </p:sp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566654"/>
                </p:ext>
              </p:extLst>
            </p:nvPr>
          </p:nvGraphicFramePr>
          <p:xfrm>
            <a:off x="2559852" y="2656403"/>
            <a:ext cx="37846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2" r:id="rId9" imgW="1892300" imgH="342900" progId="Equation.DSMT4">
                    <p:embed/>
                  </p:oleObj>
                </mc:Choice>
                <mc:Fallback>
                  <p:oleObj r:id="rId9" imgW="1892300" imgH="342900" progId="Equation.DSMT4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9852" y="2656403"/>
                          <a:ext cx="3784600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7"/>
          <p:cNvGrpSpPr/>
          <p:nvPr/>
        </p:nvGrpSpPr>
        <p:grpSpPr>
          <a:xfrm>
            <a:off x="2325512" y="3250389"/>
            <a:ext cx="5442516" cy="685800"/>
            <a:chOff x="1214669" y="3642774"/>
            <a:chExt cx="7203274" cy="685800"/>
          </a:xfrm>
        </p:grpSpPr>
        <p:sp>
          <p:nvSpPr>
            <p:cNvPr id="49" name="矩形 48"/>
            <p:cNvSpPr/>
            <p:nvPr/>
          </p:nvSpPr>
          <p:spPr>
            <a:xfrm>
              <a:off x="1214669" y="3866909"/>
              <a:ext cx="7203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2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                                                 ；</a:t>
              </a:r>
            </a:p>
          </p:txBody>
        </p:sp>
        <p:graphicFrame>
          <p:nvGraphicFramePr>
            <p:cNvPr id="50" name="对象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2260723"/>
                </p:ext>
              </p:extLst>
            </p:nvPr>
          </p:nvGraphicFramePr>
          <p:xfrm>
            <a:off x="2519913" y="3642774"/>
            <a:ext cx="48768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3" r:id="rId11" imgW="2438400" imgH="342900" progId="Equation.DSMT4">
                    <p:embed/>
                  </p:oleObj>
                </mc:Choice>
                <mc:Fallback>
                  <p:oleObj r:id="rId11" imgW="2438400" imgH="34290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9913" y="3642774"/>
                          <a:ext cx="4876800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组合 50"/>
          <p:cNvGrpSpPr/>
          <p:nvPr/>
        </p:nvGrpSpPr>
        <p:grpSpPr>
          <a:xfrm>
            <a:off x="2325512" y="4175741"/>
            <a:ext cx="6420349" cy="1143000"/>
            <a:chOff x="1214669" y="4568126"/>
            <a:chExt cx="8497453" cy="1143000"/>
          </a:xfrm>
        </p:grpSpPr>
        <p:sp>
          <p:nvSpPr>
            <p:cNvPr id="52" name="矩形 51"/>
            <p:cNvSpPr/>
            <p:nvPr/>
          </p:nvSpPr>
          <p:spPr>
            <a:xfrm>
              <a:off x="1214669" y="4945083"/>
              <a:ext cx="70246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3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                                                  （             ）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4441525"/>
                </p:ext>
              </p:extLst>
            </p:nvPr>
          </p:nvGraphicFramePr>
          <p:xfrm>
            <a:off x="2546206" y="4568126"/>
            <a:ext cx="42672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4" r:id="rId13" imgW="2133600" imgH="571500" progId="Equation.DSMT4">
                    <p:embed/>
                  </p:oleObj>
                </mc:Choice>
                <mc:Fallback>
                  <p:oleObj r:id="rId13" imgW="2133600" imgH="571500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6206" y="4568126"/>
                          <a:ext cx="4267200" cy="1143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0852598"/>
                </p:ext>
              </p:extLst>
            </p:nvPr>
          </p:nvGraphicFramePr>
          <p:xfrm>
            <a:off x="8595006" y="4945083"/>
            <a:ext cx="11171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5" r:id="rId15" imgW="558558" imgH="253890" progId="Equation.DSMT4">
                    <p:embed/>
                  </p:oleObj>
                </mc:Choice>
                <mc:Fallback>
                  <p:oleObj r:id="rId15" imgW="558558" imgH="253890" progId="Equation.DSMT4">
                    <p:embed/>
                    <p:pic>
                      <p:nvPicPr>
                        <p:cNvPr id="29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5006" y="4945083"/>
                          <a:ext cx="11171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05188" y="1343205"/>
            <a:ext cx="818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利用商的导数公式可以得到另外四个三角函数的计算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公式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15963"/>
              </p:ext>
            </p:extLst>
          </p:nvPr>
        </p:nvGraphicFramePr>
        <p:xfrm>
          <a:off x="2615577" y="1965170"/>
          <a:ext cx="18256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6" name="Equation" r:id="rId3" imgW="1155600" imgH="495000" progId="Equation.DSMT4">
                  <p:embed/>
                </p:oleObj>
              </mc:Choice>
              <mc:Fallback>
                <p:oleObj name="Equation" r:id="rId3" imgW="1155600" imgH="495000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577" y="1965170"/>
                        <a:ext cx="1825625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146311"/>
              </p:ext>
            </p:extLst>
          </p:nvPr>
        </p:nvGraphicFramePr>
        <p:xfrm>
          <a:off x="2636724" y="3023287"/>
          <a:ext cx="182721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7" name="Equation" r:id="rId5" imgW="1155600" imgH="495000" progId="Equation.DSMT4">
                  <p:embed/>
                </p:oleObj>
              </mc:Choice>
              <mc:Fallback>
                <p:oleObj name="Equation" r:id="rId5" imgW="1155600" imgH="495000" progId="Equation.DSMT4">
                  <p:embed/>
                  <p:pic>
                    <p:nvPicPr>
                      <p:cNvPr id="5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724" y="3023287"/>
                        <a:ext cx="1827212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729898"/>
              </p:ext>
            </p:extLst>
          </p:nvPr>
        </p:nvGraphicFramePr>
        <p:xfrm>
          <a:off x="2633680" y="5305592"/>
          <a:ext cx="17859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8"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57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80" y="5305592"/>
                        <a:ext cx="178593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807820"/>
              </p:ext>
            </p:extLst>
          </p:nvPr>
        </p:nvGraphicFramePr>
        <p:xfrm>
          <a:off x="2677311" y="4096891"/>
          <a:ext cx="18224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9" name="Equation" r:id="rId9" imgW="1155600" imgH="495000" progId="Equation.DSMT4">
                  <p:embed/>
                </p:oleObj>
              </mc:Choice>
              <mc:Fallback>
                <p:oleObj name="Equation" r:id="rId9" imgW="1155600" imgH="495000" progId="Equation.DSMT4">
                  <p:embed/>
                  <p:pic>
                    <p:nvPicPr>
                      <p:cNvPr id="55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311" y="4096891"/>
                        <a:ext cx="1822450" cy="781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651"/>
              </p:ext>
            </p:extLst>
          </p:nvPr>
        </p:nvGraphicFramePr>
        <p:xfrm>
          <a:off x="4454348" y="2055155"/>
          <a:ext cx="29305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0" name="Equation" r:id="rId11" imgW="1854000" imgH="419040" progId="Equation.DSMT4">
                  <p:embed/>
                </p:oleObj>
              </mc:Choice>
              <mc:Fallback>
                <p:oleObj name="Equation" r:id="rId11" imgW="1854000" imgH="419040" progId="Equation.DSMT4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348" y="2055155"/>
                        <a:ext cx="2930525" cy="66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7403167" y="2225810"/>
            <a:ext cx="1314768" cy="461665"/>
            <a:chOff x="6140424" y="2247581"/>
            <a:chExt cx="1314768" cy="461665"/>
          </a:xfrm>
        </p:grpSpPr>
        <p:sp>
          <p:nvSpPr>
            <p:cNvPr id="11" name="矩形 10"/>
            <p:cNvSpPr/>
            <p:nvPr/>
          </p:nvSpPr>
          <p:spPr>
            <a:xfrm>
              <a:off x="6962749" y="2247581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2269721"/>
                </p:ext>
              </p:extLst>
            </p:nvPr>
          </p:nvGraphicFramePr>
          <p:xfrm>
            <a:off x="6140424" y="2247581"/>
            <a:ext cx="822325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1" name="Equation" r:id="rId13" imgW="520560" imgH="203040" progId="Equation.DSMT4">
                    <p:embed/>
                  </p:oleObj>
                </mc:Choice>
                <mc:Fallback>
                  <p:oleObj name="Equation" r:id="rId13" imgW="520560" imgH="203040" progId="Equation.DSMT4">
                    <p:embed/>
                    <p:pic>
                      <p:nvPicPr>
                        <p:cNvPr id="51" name="对象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0424" y="2247581"/>
                          <a:ext cx="822325" cy="320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564150"/>
              </p:ext>
            </p:extLst>
          </p:nvPr>
        </p:nvGraphicFramePr>
        <p:xfrm>
          <a:off x="4447547" y="3170232"/>
          <a:ext cx="27289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2" name="Equation" r:id="rId15" imgW="1726920" imgH="393480" progId="Equation.DSMT4">
                  <p:embed/>
                </p:oleObj>
              </mc:Choice>
              <mc:Fallback>
                <p:oleObj name="Equation" r:id="rId15" imgW="1726920" imgH="393480" progId="Equation.DSMT4">
                  <p:embed/>
                  <p:pic>
                    <p:nvPicPr>
                      <p:cNvPr id="52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47" y="3170232"/>
                        <a:ext cx="2728912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7228626" y="3150286"/>
            <a:ext cx="2252580" cy="622300"/>
            <a:chOff x="5965883" y="3172057"/>
            <a:chExt cx="2252580" cy="622300"/>
          </a:xfrm>
        </p:grpSpPr>
        <p:sp>
          <p:nvSpPr>
            <p:cNvPr id="15" name="矩形 14"/>
            <p:cNvSpPr/>
            <p:nvPr/>
          </p:nvSpPr>
          <p:spPr>
            <a:xfrm>
              <a:off x="7726020" y="321925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2229058"/>
                </p:ext>
              </p:extLst>
            </p:nvPr>
          </p:nvGraphicFramePr>
          <p:xfrm>
            <a:off x="5965883" y="3172057"/>
            <a:ext cx="1804988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3" name="Equation" r:id="rId17" imgW="1143000" imgH="393480" progId="Equation.DSMT4">
                    <p:embed/>
                  </p:oleObj>
                </mc:Choice>
                <mc:Fallback>
                  <p:oleObj name="Equation" r:id="rId17" imgW="1143000" imgH="393480" progId="Equation.DSMT4">
                    <p:embed/>
                    <p:pic>
                      <p:nvPicPr>
                        <p:cNvPr id="60" name="对象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5883" y="3172057"/>
                          <a:ext cx="1804988" cy="622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389742"/>
              </p:ext>
            </p:extLst>
          </p:nvPr>
        </p:nvGraphicFramePr>
        <p:xfrm>
          <a:off x="4419617" y="4175669"/>
          <a:ext cx="14224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4" name="Equation" r:id="rId19" imgW="901440" imgH="419040" progId="Equation.DSMT4">
                  <p:embed/>
                </p:oleObj>
              </mc:Choice>
              <mc:Fallback>
                <p:oleObj name="Equation" r:id="rId19" imgW="901440" imgH="419040" progId="Equation.DSMT4">
                  <p:embed/>
                  <p:pic>
                    <p:nvPicPr>
                      <p:cNvPr id="61" name="对象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17" y="4175669"/>
                        <a:ext cx="1422400" cy="6619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5859705" y="4280204"/>
            <a:ext cx="1735125" cy="461665"/>
            <a:chOff x="4596962" y="4301975"/>
            <a:chExt cx="1735125" cy="461665"/>
          </a:xfrm>
        </p:grpSpPr>
        <p:sp>
          <p:nvSpPr>
            <p:cNvPr id="19" name="矩形 18"/>
            <p:cNvSpPr/>
            <p:nvPr/>
          </p:nvSpPr>
          <p:spPr>
            <a:xfrm>
              <a:off x="5839644" y="430197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7472166"/>
                </p:ext>
              </p:extLst>
            </p:nvPr>
          </p:nvGraphicFramePr>
          <p:xfrm>
            <a:off x="4596962" y="4433428"/>
            <a:ext cx="1201738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5" name="Equation" r:id="rId21" imgW="761760" imgH="164880" progId="Equation.DSMT4">
                    <p:embed/>
                  </p:oleObj>
                </mc:Choice>
                <mc:Fallback>
                  <p:oleObj name="Equation" r:id="rId21" imgW="761760" imgH="164880" progId="Equation.DSMT4">
                    <p:embed/>
                    <p:pic>
                      <p:nvPicPr>
                        <p:cNvPr id="62" name="对象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6962" y="4433428"/>
                          <a:ext cx="1201738" cy="260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920021"/>
              </p:ext>
            </p:extLst>
          </p:nvPr>
        </p:nvGraphicFramePr>
        <p:xfrm>
          <a:off x="4428881" y="5446757"/>
          <a:ext cx="9429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6" name="Equation" r:id="rId23" imgW="596880" imgH="393480" progId="Equation.DSMT4">
                  <p:embed/>
                </p:oleObj>
              </mc:Choice>
              <mc:Fallback>
                <p:oleObj name="Equation" r:id="rId23" imgW="596880" imgH="393480" progId="Equation.DSMT4">
                  <p:embed/>
                  <p:pic>
                    <p:nvPicPr>
                      <p:cNvPr id="63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881" y="5446757"/>
                        <a:ext cx="9429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344461" y="5465285"/>
            <a:ext cx="1494165" cy="461665"/>
            <a:chOff x="4081718" y="5487056"/>
            <a:chExt cx="1494165" cy="461665"/>
          </a:xfrm>
        </p:grpSpPr>
        <p:sp>
          <p:nvSpPr>
            <p:cNvPr id="23" name="矩形 22"/>
            <p:cNvSpPr/>
            <p:nvPr/>
          </p:nvSpPr>
          <p:spPr>
            <a:xfrm>
              <a:off x="5306257" y="5487056"/>
              <a:ext cx="269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3875420"/>
                </p:ext>
              </p:extLst>
            </p:nvPr>
          </p:nvGraphicFramePr>
          <p:xfrm>
            <a:off x="4081718" y="5653201"/>
            <a:ext cx="1365250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7" name="Equation" r:id="rId25" imgW="863280" imgH="164880" progId="Equation.DSMT4">
                    <p:embed/>
                  </p:oleObj>
                </mc:Choice>
                <mc:Fallback>
                  <p:oleObj name="Equation" r:id="rId25" imgW="863280" imgH="164880" progId="Equation.DSMT4">
                    <p:embed/>
                    <p:pic>
                      <p:nvPicPr>
                        <p:cNvPr id="64" name="对象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1718" y="5653201"/>
                          <a:ext cx="1365250" cy="260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一、四则运算求导法则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6" name="矩形 25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</p:spTree>
    <p:extLst>
      <p:ext uri="{BB962C8B-B14F-4D97-AF65-F5344CB8AC3E}">
        <p14:creationId xmlns:p14="http://schemas.microsoft.com/office/powerpoint/2010/main" val="19104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496500" y="114446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1496500" y="1803399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一、四则运算求导法则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p:sp>
        <p:nvSpPr>
          <p:cNvPr id="7" name="矩形 6"/>
          <p:cNvSpPr/>
          <p:nvPr/>
        </p:nvSpPr>
        <p:spPr>
          <a:xfrm>
            <a:off x="2765294" y="1143177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+mn-ea"/>
                <a:ea typeface="+mn-ea"/>
              </a:rPr>
              <a:t>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函数                      的导数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.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260066"/>
              </p:ext>
            </p:extLst>
          </p:nvPr>
        </p:nvGraphicFramePr>
        <p:xfrm>
          <a:off x="3758721" y="1015999"/>
          <a:ext cx="3251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8" name="Equation" r:id="rId3" imgW="1625600" imgH="393700" progId="Equation.DSMT4">
                  <p:embed/>
                </p:oleObj>
              </mc:Choice>
              <mc:Fallback>
                <p:oleObj name="Equation" r:id="rId3" imgW="1625600" imgH="393700" progId="Equation.DSMT4">
                  <p:embed/>
                  <p:pic>
                    <p:nvPicPr>
                      <p:cNvPr id="38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721" y="1015999"/>
                        <a:ext cx="3251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677036" y="1858960"/>
                <a:ext cx="2888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  <m:func>
                        <m:func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36" y="1858960"/>
                <a:ext cx="2888740" cy="369332"/>
              </a:xfrm>
              <a:prstGeom prst="rect">
                <a:avLst/>
              </a:prstGeom>
              <a:blipFill>
                <a:blip r:embed="rId5"/>
                <a:stretch>
                  <a:fillRect l="-2954" r="-633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26682" y="1707525"/>
                <a:ext cx="1172309" cy="721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682" y="1707525"/>
                <a:ext cx="1172309" cy="7210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 bwMode="auto">
          <a:xfrm>
            <a:off x="1496500" y="2604313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1496500" y="326324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5294" y="2603023"/>
            <a:ext cx="5262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+mn-ea"/>
                <a:ea typeface="+mn-ea"/>
              </a:rPr>
              <a:t>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函数                   的导数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.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677036" y="3318806"/>
                <a:ext cx="7047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36" y="3318806"/>
                <a:ext cx="7047121" cy="369332"/>
              </a:xfrm>
              <a:prstGeom prst="rect">
                <a:avLst/>
              </a:prstGeom>
              <a:blipFill>
                <a:blip r:embed="rId7"/>
                <a:stretch>
                  <a:fillRect l="-779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73595"/>
              </p:ext>
            </p:extLst>
          </p:nvPr>
        </p:nvGraphicFramePr>
        <p:xfrm>
          <a:off x="3803391" y="2603023"/>
          <a:ext cx="289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9" r:id="rId8" imgW="1447800" imgH="228600" progId="Equation.DSMT4">
                  <p:embed/>
                </p:oleObj>
              </mc:Choice>
              <mc:Fallback>
                <p:oleObj r:id="rId8" imgW="1447800" imgH="228600" progId="Equation.DSMT4">
                  <p:embed/>
                  <p:pic>
                    <p:nvPicPr>
                      <p:cNvPr id="44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391" y="2603023"/>
                        <a:ext cx="2895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 bwMode="auto">
          <a:xfrm>
            <a:off x="1493982" y="400859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" name="矩形 10"/>
          <p:cNvSpPr>
            <a:spLocks noChangeArrowheads="1"/>
          </p:cNvSpPr>
          <p:nvPr/>
        </p:nvSpPr>
        <p:spPr bwMode="auto">
          <a:xfrm>
            <a:off x="1492395" y="5038510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62776" y="4007308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+mn-ea"/>
                <a:ea typeface="+mn-ea"/>
              </a:rPr>
              <a:t>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函数               的导数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.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674518" y="4723091"/>
                <a:ext cx="7479163" cy="1092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⋅2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  <m:func>
                            <m:func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518" y="4723091"/>
                <a:ext cx="7479163" cy="10928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35206"/>
              </p:ext>
            </p:extLst>
          </p:nvPr>
        </p:nvGraphicFramePr>
        <p:xfrm>
          <a:off x="3818518" y="3774001"/>
          <a:ext cx="2259620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0" r:id="rId11" imgW="1129810" imgH="431613" progId="Equation.DSMT4">
                  <p:embed/>
                </p:oleObj>
              </mc:Choice>
              <mc:Fallback>
                <p:oleObj r:id="rId11" imgW="1129810" imgH="431613" progId="Equation.DSMT4">
                  <p:embed/>
                  <p:pic>
                    <p:nvPicPr>
                      <p:cNvPr id="67" name="对象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518" y="3774001"/>
                        <a:ext cx="2259620" cy="8632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56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9" grpId="0"/>
      <p:bldP spid="11" grpId="0"/>
      <p:bldP spid="12" grpId="0" animBg="1"/>
      <p:bldP spid="13" grpId="0" animBg="1"/>
      <p:bldP spid="14" grpId="0"/>
      <p:bldP spid="16" grpId="0"/>
      <p:bldP spid="19" grpId="0" animBg="1"/>
      <p:bldP spid="20" grpId="0" animBg="1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二、反函数的求导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31207" y="1136417"/>
                <a:ext cx="9066320" cy="2136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如果单调函数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在某一区间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内可导，且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zh-CN" altLang="en-US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d>
                    <m:r>
                      <a:rPr kumimoji="0" lang="zh-CN" alt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≠0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，则它的反函数</a:t>
                </a:r>
                <a14:m>
                  <m:oMath xmlns:m="http://schemas.openxmlformats.org/officeDocument/2006/math"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在对应的区间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b>
                    </m:sSub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b>
                      <m:sSub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sub>
                    </m:sSub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内也可导，且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0" lang="zh-CN" altLang="en-US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zh-CN" altLang="en-US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p>
                            <m:r>
                              <a:rPr kumimoji="0" lang="zh-CN" altLang="en-US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0" lang="zh-CN" altLang="en-US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kumimoji="0" lang="zh-CN" altLang="en-US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kumimoji="0" lang="en-US" altLang="zh-CN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zh-CN" altLang="en-US" sz="2400" i="1" kern="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或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kumimoji="0" lang="zh-CN" altLang="en-US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𝑑</m:t>
                            </m:r>
                            <m:r>
                              <a:rPr kumimoji="0" lang="zh-CN" altLang="en-US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num>
                          <m:den>
                            <m: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𝑑</m:t>
                            </m:r>
                            <m:r>
                              <a:rPr kumimoji="0" lang="zh-CN" altLang="en-US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den>
                        </m:f>
                      </m:den>
                    </m:f>
                    <m:r>
                      <a:rPr kumimoji="0" lang="en-US" altLang="zh-CN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  </m:t>
                    </m:r>
                    <m:r>
                      <a:rPr lang="zh-CN" altLang="en-US" sz="2400" i="1" kern="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。</m:t>
                    </m:r>
                  </m:oMath>
                </a14:m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07" y="1136417"/>
                <a:ext cx="9066320" cy="2136739"/>
              </a:xfrm>
              <a:prstGeom prst="rect">
                <a:avLst/>
              </a:prstGeom>
              <a:blipFill>
                <a:blip r:embed="rId2"/>
                <a:stretch>
                  <a:fillRect l="-1076" t="-10256" r="-67" b="-9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631206" y="3349947"/>
                <a:ext cx="9066321" cy="86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内是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单调可导，由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反函数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存在定理可知，反函数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在对应的区间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内也是单调连续的。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06" y="3349947"/>
                <a:ext cx="9066321" cy="864789"/>
              </a:xfrm>
              <a:prstGeom prst="rect">
                <a:avLst/>
              </a:prstGeom>
              <a:blipFill>
                <a:blip r:embed="rId3"/>
                <a:stretch>
                  <a:fillRect l="-1076" t="-7801" b="-14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63"/>
          <p:cNvSpPr txBox="1">
            <a:spLocks noChangeArrowheads="1"/>
          </p:cNvSpPr>
          <p:nvPr/>
        </p:nvSpPr>
        <p:spPr bwMode="auto">
          <a:xfrm>
            <a:off x="1345838" y="1153208"/>
            <a:ext cx="1181100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45838" y="3306807"/>
            <a:ext cx="1120864" cy="523220"/>
          </a:xfrm>
          <a:prstGeom prst="rect">
            <a:avLst/>
          </a:prstGeom>
          <a:gradFill>
            <a:gsLst>
              <a:gs pos="59000">
                <a:schemeClr val="bg2">
                  <a:lumMod val="75000"/>
                </a:schemeClr>
              </a:gs>
              <a:gs pos="85000">
                <a:schemeClr val="accent3">
                  <a:lumMod val="75000"/>
                </a:schemeClr>
              </a:gs>
            </a:gsLst>
            <a:path path="rect">
              <a:fillToRect l="50000" t="50000" r="50000" b="50000"/>
            </a:path>
          </a:gradFill>
        </p:spPr>
        <p:txBody>
          <a:bodyPr wrap="squar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  <a:endParaRPr lang="zh-CN" altLang="en-US" sz="2800" b="1" dirty="0">
              <a:solidFill>
                <a:srgbClr val="FF9500"/>
              </a:solidFill>
              <a:latin typeface="Arial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024500" y="5346753"/>
                <a:ext cx="4916026" cy="826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Δ</m:t>
                            </m:r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den>
                        </m:f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en-US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zh-CN" altLang="en-US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0" y="5346753"/>
                <a:ext cx="4916026" cy="826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903526" y="4340068"/>
                <a:ext cx="1811458" cy="614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Δ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→0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Δ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26" y="4340068"/>
                <a:ext cx="1811458" cy="614335"/>
              </a:xfrm>
              <a:prstGeom prst="rect">
                <a:avLst/>
              </a:prstGeom>
              <a:blipFill>
                <a:blip r:embed="rId5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292350" y="4340068"/>
                <a:ext cx="1802416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Δ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→0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50" y="4340068"/>
                <a:ext cx="1802416" cy="573427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940526" y="4202113"/>
                <a:ext cx="2410660" cy="849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Δ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Δ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26" y="4202113"/>
                <a:ext cx="2410660" cy="849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85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31" grpId="0" animBg="1" autoUpdateAnimBg="0"/>
      <p:bldP spid="32" grpId="0" animBg="1"/>
      <p:bldP spid="33" grpId="0"/>
      <p:bldP spid="35" grpId="0"/>
      <p:bldP spid="3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二、反函数的求导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496500" y="114446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78209" y="1143177"/>
                <a:ext cx="3964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𝑎𝑟𝑐𝑠𝑖𝑛𝑥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09" y="1143177"/>
                <a:ext cx="3964099" cy="461665"/>
              </a:xfrm>
              <a:prstGeom prst="rect">
                <a:avLst/>
              </a:prstGeom>
              <a:blipFill>
                <a:blip r:embed="rId2"/>
                <a:stretch>
                  <a:fillRect l="-2304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10"/>
          <p:cNvSpPr>
            <a:spLocks noChangeArrowheads="1"/>
          </p:cNvSpPr>
          <p:nvPr/>
        </p:nvSpPr>
        <p:spPr bwMode="auto">
          <a:xfrm>
            <a:off x="1496500" y="1803399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630559" y="1728042"/>
                <a:ext cx="7445628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𝑎𝑟𝑐𝑠𝑖𝑛𝑥</m:t>
                    </m:r>
                  </m:oMath>
                </a14:m>
                <a:r>
                  <a:rPr lang="zh-CN" altLang="en-US" sz="2400" dirty="0" smtClean="0"/>
                  <a:t>对应的反函数为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𝑠𝑖𝑛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,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l-GR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559" y="1728042"/>
                <a:ext cx="7445628" cy="642355"/>
              </a:xfrm>
              <a:prstGeom prst="rect">
                <a:avLst/>
              </a:prstGeom>
              <a:blipFill>
                <a:blip r:embed="rId3"/>
                <a:stretch>
                  <a:fillRect l="-1310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31972" y="2406586"/>
                <a:ext cx="5820311" cy="1164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𝑐𝑜𝑠𝑦</m:t>
                          </m:r>
                        </m:den>
                      </m:f>
                      <m:r>
                        <a:rPr lang="en-US" altLang="zh-CN" sz="24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 i="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zh-CN" altLang="en-US" sz="24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0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972" y="2406586"/>
                <a:ext cx="5820311" cy="116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998350" y="2655135"/>
                <a:ext cx="16927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50" y="2655135"/>
                <a:ext cx="169277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 bwMode="auto">
          <a:xfrm>
            <a:off x="1496500" y="360835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78209" y="3607068"/>
                <a:ext cx="40169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𝑎𝑟𝑐𝑡𝑎𝑛𝑥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09" y="3607068"/>
                <a:ext cx="4016997" cy="461665"/>
              </a:xfrm>
              <a:prstGeom prst="rect">
                <a:avLst/>
              </a:prstGeom>
              <a:blipFill>
                <a:blip r:embed="rId6"/>
                <a:stretch>
                  <a:fillRect l="-2276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1496500" y="4267290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630559" y="4191933"/>
                <a:ext cx="762837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𝑎𝑟𝑐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𝑡𝑎𝑛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对应的反函数为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𝑡𝑎𝑛𝑦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,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559" y="4191933"/>
                <a:ext cx="7628370" cy="645048"/>
              </a:xfrm>
              <a:prstGeom prst="rect">
                <a:avLst/>
              </a:prstGeom>
              <a:blipFill>
                <a:blip r:embed="rId7"/>
                <a:stretch>
                  <a:fillRect l="-1279" b="-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31972" y="4870477"/>
                <a:ext cx="5771195" cy="1164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400" b="0" i="1" kern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den>
                      </m:f>
                      <m:r>
                        <a:rPr lang="en-US" altLang="zh-CN" sz="24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zh-CN" alt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972" y="4870477"/>
                <a:ext cx="5771195" cy="11642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998350" y="5119026"/>
                <a:ext cx="1926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50" y="5119026"/>
                <a:ext cx="192681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1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04800" y="1094936"/>
            <a:ext cx="10468864" cy="1828800"/>
          </a:xfrm>
        </p:spPr>
        <p:txBody>
          <a:bodyPr/>
          <a:lstStyle/>
          <a:p>
            <a:r>
              <a:rPr kumimoji="1" lang="zh-CN" altLang="en-US" sz="6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  导数与微分</a:t>
            </a:r>
            <a:br>
              <a:rPr kumimoji="1" lang="zh-CN" altLang="en-US" sz="6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3925014" y="2923736"/>
            <a:ext cx="7009353" cy="3543052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3399"/>
                </a:solidFill>
              </a:rPr>
              <a:t>第一节  导数概念</a:t>
            </a:r>
            <a:endParaRPr lang="en-US" altLang="zh-CN" dirty="0" smtClean="0">
              <a:solidFill>
                <a:srgbClr val="003399"/>
              </a:solidFill>
            </a:endParaRPr>
          </a:p>
          <a:p>
            <a:pPr algn="l"/>
            <a:r>
              <a:rPr lang="zh-CN" altLang="en-US" dirty="0" smtClean="0">
                <a:solidFill>
                  <a:srgbClr val="003399"/>
                </a:solidFill>
              </a:rPr>
              <a:t>第二节  函数的求导法则</a:t>
            </a:r>
            <a:endParaRPr lang="en-US" altLang="zh-CN" dirty="0" smtClean="0">
              <a:solidFill>
                <a:srgbClr val="003399"/>
              </a:solidFill>
            </a:endParaRPr>
          </a:p>
          <a:p>
            <a:pPr algn="l"/>
            <a:r>
              <a:rPr lang="zh-CN" altLang="en-US" dirty="0" smtClean="0">
                <a:solidFill>
                  <a:srgbClr val="003399"/>
                </a:solidFill>
              </a:rPr>
              <a:t>第三节  高阶导数</a:t>
            </a:r>
            <a:endParaRPr lang="en-US" altLang="zh-CN" dirty="0" smtClean="0">
              <a:solidFill>
                <a:srgbClr val="003399"/>
              </a:solidFill>
            </a:endParaRPr>
          </a:p>
          <a:p>
            <a:pPr indent="-1152000" algn="l"/>
            <a:r>
              <a:rPr lang="zh-CN" altLang="en-US" dirty="0" smtClean="0">
                <a:solidFill>
                  <a:srgbClr val="003399"/>
                </a:solidFill>
              </a:rPr>
              <a:t>第四节  隐函数及由参数方程所确定的函数的导</a:t>
            </a:r>
            <a:r>
              <a:rPr lang="en-US" altLang="zh-CN" dirty="0" smtClean="0">
                <a:solidFill>
                  <a:srgbClr val="003399"/>
                </a:solidFill>
              </a:rPr>
              <a:t>	   </a:t>
            </a:r>
            <a:r>
              <a:rPr lang="zh-CN" altLang="en-US" dirty="0" smtClean="0">
                <a:solidFill>
                  <a:srgbClr val="003399"/>
                </a:solidFill>
              </a:rPr>
              <a:t>数  相关变化率</a:t>
            </a:r>
            <a:endParaRPr lang="en-US" altLang="zh-CN" dirty="0" smtClean="0">
              <a:solidFill>
                <a:srgbClr val="003399"/>
              </a:solidFill>
            </a:endParaRPr>
          </a:p>
          <a:p>
            <a:pPr algn="l"/>
            <a:r>
              <a:rPr lang="zh-CN" altLang="en-US" dirty="0" smtClean="0">
                <a:solidFill>
                  <a:srgbClr val="003399"/>
                </a:solidFill>
              </a:rPr>
              <a:t>第五节  函数的微分</a:t>
            </a:r>
            <a:endParaRPr lang="zh-CN" altLang="en-US" dirty="0">
              <a:solidFill>
                <a:srgbClr val="003399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94907D-659C-456E-A6D9-0D6DB06B57A7}" type="datetime10">
              <a:rPr lang="zh-CN" altLang="en-US" smtClean="0"/>
              <a:t>12:24</a:t>
            </a:fld>
            <a:endParaRPr lang="en-US" altLang="zh-CN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 rot="5400000" flipV="1">
            <a:off x="6714503" y="-2234557"/>
            <a:ext cx="152400" cy="8991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复合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函数的求导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23457" y="1045898"/>
                <a:ext cx="899583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𝑔</m:t>
                    </m:r>
                    <m:d>
                      <m:d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在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处</a:t>
                </a:r>
                <a:r>
                  <a:rPr lang="zh-CN" altLang="en-US" sz="2400" kern="0" dirty="0">
                    <a:solidFill>
                      <a:srgbClr val="FF9500"/>
                    </a:solidFill>
                    <a:latin typeface="+mn-ea"/>
                    <a:ea typeface="+mn-ea"/>
                  </a:rPr>
                  <a:t>可</a:t>
                </a:r>
                <a:r>
                  <a:rPr lang="zh-CN" altLang="en-US" sz="2400" kern="0" dirty="0" smtClean="0">
                    <a:solidFill>
                      <a:srgbClr val="FF9500"/>
                    </a:solidFill>
                    <a:latin typeface="+mn-ea"/>
                    <a:ea typeface="+mn-ea"/>
                  </a:rPr>
                  <a:t>导，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在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对应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𝑢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𝑔</m:t>
                    </m:r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95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可导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    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则复合函数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𝑔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95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可导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，且有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457" y="1045898"/>
                <a:ext cx="8995834" cy="1200329"/>
              </a:xfrm>
              <a:prstGeom prst="rect">
                <a:avLst/>
              </a:prstGeom>
              <a:blipFill>
                <a:blip r:embed="rId2"/>
                <a:stretch>
                  <a:fillRect l="-1016" r="-4472"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163"/>
          <p:cNvSpPr txBox="1">
            <a:spLocks noChangeArrowheads="1"/>
          </p:cNvSpPr>
          <p:nvPr/>
        </p:nvSpPr>
        <p:spPr bwMode="auto">
          <a:xfrm>
            <a:off x="1345838" y="1153208"/>
            <a:ext cx="1181100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45838" y="3306807"/>
            <a:ext cx="1120864" cy="523220"/>
          </a:xfrm>
          <a:prstGeom prst="rect">
            <a:avLst/>
          </a:prstGeom>
          <a:gradFill>
            <a:gsLst>
              <a:gs pos="59000">
                <a:schemeClr val="bg2">
                  <a:lumMod val="75000"/>
                </a:schemeClr>
              </a:gs>
              <a:gs pos="85000">
                <a:schemeClr val="accent3">
                  <a:lumMod val="75000"/>
                </a:schemeClr>
              </a:gs>
            </a:gsLst>
            <a:path path="rect">
              <a:fillToRect l="50000" t="50000" r="50000" b="50000"/>
            </a:path>
          </a:gradFill>
        </p:spPr>
        <p:txBody>
          <a:bodyPr wrap="squar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  <a:endParaRPr lang="zh-CN" altLang="en-US" sz="2800" b="1" dirty="0">
              <a:solidFill>
                <a:srgbClr val="FF9500"/>
              </a:solidFill>
              <a:latin typeface="Arial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693774" y="2157077"/>
                <a:ext cx="1959254" cy="793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774" y="2157077"/>
                <a:ext cx="1959254" cy="793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089276" y="3355554"/>
                <a:ext cx="1802416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Δ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→0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276" y="3355554"/>
                <a:ext cx="1802416" cy="573427"/>
              </a:xfrm>
              <a:prstGeom prst="rect">
                <a:avLst/>
              </a:prstGeom>
              <a:blipFill>
                <a:blip r:embed="rId4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124905" y="3355554"/>
                <a:ext cx="1802416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Δ</m:t>
                          </m:r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𝑢</m:t>
                          </m:r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→0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Δ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05" y="3355554"/>
                <a:ext cx="1802416" cy="573427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087010" y="5213107"/>
                <a:ext cx="7386702" cy="659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den>
                    </m:f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limLow>
                      <m:limLow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kern="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10" y="5213107"/>
                <a:ext cx="7386702" cy="6591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225800" y="4234946"/>
                <a:ext cx="1930080" cy="666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00" y="4234946"/>
                <a:ext cx="1930080" cy="666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653028" y="4234946"/>
                <a:ext cx="1909241" cy="666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Δ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028" y="4234946"/>
                <a:ext cx="1909241" cy="666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6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19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复合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函数的求导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496500" y="114446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78209" y="1143177"/>
                <a:ext cx="4215321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09" y="1143177"/>
                <a:ext cx="4215321" cy="645048"/>
              </a:xfrm>
              <a:prstGeom prst="rect">
                <a:avLst/>
              </a:prstGeom>
              <a:blipFill>
                <a:blip r:embed="rId2"/>
                <a:stretch>
                  <a:fillRect l="-2168" b="-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496500" y="2108199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91200" y="1703461"/>
                <a:ext cx="163378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𝑢</m:t>
                              </m:r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zh-CN" altLang="en-US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703461"/>
                <a:ext cx="1633781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669782" y="21084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分析复合函数的构成：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99923" y="3959437"/>
                <a:ext cx="4548617" cy="706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func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2−2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23" y="3959437"/>
                <a:ext cx="4548617" cy="706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829404" y="3150094"/>
                <a:ext cx="1571136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𝑐𝑜𝑠𝑢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404" y="3150094"/>
                <a:ext cx="1571136" cy="634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890862" y="3106428"/>
                <a:ext cx="2614434" cy="721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⋅2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0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2" y="3106428"/>
                <a:ext cx="2614434" cy="7214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27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复合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函数的求导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496500" y="114446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78209" y="1143177"/>
                <a:ext cx="42076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ln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ⅇ</m:t>
                                </m:r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09" y="1143177"/>
                <a:ext cx="4207627" cy="461665"/>
              </a:xfrm>
              <a:prstGeom prst="rect">
                <a:avLst/>
              </a:prstGeom>
              <a:blipFill>
                <a:blip r:embed="rId2"/>
                <a:stretch>
                  <a:fillRect l="-217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1496500" y="2108199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91200" y="1703461"/>
                <a:ext cx="1639167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ln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𝑢</m:t>
                              </m:r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   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eqArrPr>
                                <m:e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𝑢</m:t>
                                  </m:r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𝑐𝑜𝑠𝑣</m:t>
                                  </m:r>
                                </m:e>
                                <m:e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𝑣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ⅇ</m:t>
                                      </m:r>
                                    </m:e>
                                    <m:sup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703461"/>
                <a:ext cx="1639167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669782" y="21084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分析复合函数的构成：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29404" y="3150094"/>
                <a:ext cx="1089465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404" y="3150094"/>
                <a:ext cx="1089465" cy="634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890862" y="3106428"/>
                <a:ext cx="1782347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𝑠𝑖𝑛𝑣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2" y="3106428"/>
                <a:ext cx="1782347" cy="634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87748" y="3073518"/>
                <a:ext cx="1277657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748" y="3073518"/>
                <a:ext cx="1277657" cy="634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781891" y="4055386"/>
                <a:ext cx="5523948" cy="651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𝑐𝑜𝑠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ⅇ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p>
                    </m:sSup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tan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891" y="4055386"/>
                <a:ext cx="5523948" cy="651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4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496500" y="114446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8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78209" y="1143177"/>
                <a:ext cx="3725379" cy="618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func>
                          <m:funcPr>
                            <m:ctrlPr>
                              <a:rPr kumimoji="0" lang="zh-CN" altLang="en-US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zh-CN" altLang="en-US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zh-CN" altLang="en-US" sz="24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zh-CN" altLang="en-US" sz="24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CN" altLang="en-US" sz="2400" b="0" i="0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zh-CN" altLang="en-US" sz="2400" b="0" i="0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09" y="1143177"/>
                <a:ext cx="3725379" cy="618887"/>
              </a:xfrm>
              <a:prstGeom prst="rect">
                <a:avLst/>
              </a:prstGeom>
              <a:blipFill>
                <a:blip r:embed="rId2"/>
                <a:stretch>
                  <a:fillRect l="-2455" b="-17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1496500" y="2108199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791200" y="1703461"/>
                <a:ext cx="1624291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ⅇ</m:t>
                                  </m:r>
                                </m:e>
                                <m:sup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   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eqArrPr>
                                <m:e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𝑢</m:t>
                                  </m:r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𝑠𝑖𝑛𝑣</m:t>
                                  </m:r>
                                </m:e>
                                <m:e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𝑣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zh-CN" altLang="en-US" sz="2400" i="1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400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sz="2400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703461"/>
                <a:ext cx="1624291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669782" y="21084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分析复合函数的构成：</a:t>
            </a:r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12776" y="43815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复合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函数的求导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法则</a:t>
            </a:r>
            <a:r>
              <a:rPr lang="zh-CN" altLang="en-US" sz="28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29404" y="3150094"/>
                <a:ext cx="1291829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404" y="3150094"/>
                <a:ext cx="1291829" cy="634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890862" y="3106428"/>
                <a:ext cx="1583575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𝑜𝑠𝑣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2" y="3106428"/>
                <a:ext cx="1583575" cy="634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87748" y="3073518"/>
                <a:ext cx="1493807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748" y="3073518"/>
                <a:ext cx="1493807" cy="634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781891" y="4055386"/>
                <a:ext cx="5510098" cy="709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n-US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func>
                          <m:funcPr>
                            <m:ctrlPr>
                              <a:rPr lang="zh-CN" altLang="en-US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2400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400" i="1" kern="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kern="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400" kern="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sup>
                    </m:sSup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zh-CN" altLang="en-US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zh-CN" altLang="en-US" sz="2400" i="1" kern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d>
                      <m:dPr>
                        <m:ctrlPr>
                          <a:rPr lang="zh-CN" altLang="en-US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891" y="4055386"/>
                <a:ext cx="5510098" cy="7098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55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5" y="438150"/>
            <a:ext cx="48845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四、基本求导法则与导数公式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5893" y="1205209"/>
            <a:ext cx="130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幂函数：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81855" y="1144468"/>
                <a:ext cx="1139030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5" y="1144468"/>
                <a:ext cx="1139030" cy="5504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822693" y="1144466"/>
                <a:ext cx="1923283" cy="559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3" y="1144466"/>
                <a:ext cx="1923283" cy="559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255652" y="1144466"/>
                <a:ext cx="1923668" cy="557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652" y="1144466"/>
                <a:ext cx="1923668" cy="557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164770" y="1938298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指数</a:t>
            </a:r>
            <a:r>
              <a:rPr lang="zh-CN" altLang="en-US" sz="2400" dirty="0" smtClean="0"/>
              <a:t>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81854" y="1885239"/>
                <a:ext cx="1952650" cy="559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4" y="1885239"/>
                <a:ext cx="1952650" cy="559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822692" y="1885240"/>
                <a:ext cx="1412759" cy="559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2" y="1885240"/>
                <a:ext cx="1412759" cy="559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164770" y="2721897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对数函数：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981855" y="2660862"/>
                <a:ext cx="2048574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5" y="2660862"/>
                <a:ext cx="2048574" cy="550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822693" y="2660863"/>
                <a:ext cx="1312732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3" y="2660863"/>
                <a:ext cx="1312732" cy="5504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516571" y="1938299"/>
                <a:ext cx="1571328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71" y="1938299"/>
                <a:ext cx="1571328" cy="4531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438252" y="2660863"/>
                <a:ext cx="1958741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52" y="2660863"/>
                <a:ext cx="1958741" cy="634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164770" y="3541731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三角</a:t>
            </a:r>
            <a:r>
              <a:rPr lang="zh-CN" altLang="en-US" sz="2400" dirty="0" smtClean="0"/>
              <a:t>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981855" y="3480696"/>
                <a:ext cx="1915524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5" y="3480696"/>
                <a:ext cx="1915524" cy="5504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981854" y="4273974"/>
                <a:ext cx="2223301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os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4" y="4273974"/>
                <a:ext cx="2223301" cy="5504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822692" y="3541732"/>
                <a:ext cx="2086405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ⅇ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2" y="3541732"/>
                <a:ext cx="2086405" cy="5504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822692" y="4273974"/>
                <a:ext cx="2299027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cs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2" y="4273974"/>
                <a:ext cx="2299027" cy="5504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516571" y="3497360"/>
                <a:ext cx="2491003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sec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sec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tan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71" y="3497360"/>
                <a:ext cx="2491003" cy="5504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516571" y="4273974"/>
                <a:ext cx="2672142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csc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csc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cot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71" y="4273974"/>
                <a:ext cx="2672142" cy="5504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1164769" y="4945988"/>
            <a:ext cx="173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反三角函数：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981855" y="4966546"/>
                <a:ext cx="2331536" cy="56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arc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5" y="4966546"/>
                <a:ext cx="2331536" cy="5665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981854" y="5759824"/>
                <a:ext cx="2645724" cy="56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arc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os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4" y="5759824"/>
                <a:ext cx="2645724" cy="5665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822692" y="5027582"/>
                <a:ext cx="2212850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2" y="5027582"/>
                <a:ext cx="2212850" cy="5504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22692" y="5759824"/>
                <a:ext cx="2475742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arccot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92" y="5759824"/>
                <a:ext cx="2475742" cy="5504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8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2775" y="438150"/>
            <a:ext cx="48845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四、基本求导法则与导数公式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554957" y="1182970"/>
                <a:ext cx="2234330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957" y="1182970"/>
                <a:ext cx="2234330" cy="5504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23655" y="1182969"/>
                <a:ext cx="2521331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655" y="1182969"/>
                <a:ext cx="2521331" cy="5504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20007" y="1110128"/>
                <a:ext cx="1929182" cy="696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07" y="1110128"/>
                <a:ext cx="1929182" cy="696088"/>
              </a:xfrm>
              <a:prstGeom prst="rect">
                <a:avLst/>
              </a:prstGeom>
              <a:blipFill>
                <a:blip r:embed="rId4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54957" y="2024826"/>
                <a:ext cx="1397177" cy="75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957" y="2024826"/>
                <a:ext cx="139717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97604" y="2024826"/>
                <a:ext cx="1767150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604" y="2024826"/>
                <a:ext cx="1767150" cy="634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 bwMode="auto">
          <a:xfrm>
            <a:off x="984789" y="2795324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58071" y="2703269"/>
                <a:ext cx="5506764" cy="721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arctan</m:t>
                                </m:r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cos</m:t>
                                    </m:r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071" y="2703269"/>
                <a:ext cx="5506764" cy="721480"/>
              </a:xfrm>
              <a:prstGeom prst="rect">
                <a:avLst/>
              </a:prstGeom>
              <a:blipFill>
                <a:blip r:embed="rId7"/>
                <a:stretch>
                  <a:fillRect l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984789" y="375905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991517" y="1904851"/>
                <a:ext cx="2607189" cy="417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               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sin</m:t>
                                  </m:r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zh-CN" altLang="en-US" sz="2400" i="1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arctan</m:t>
                                  </m:r>
                                  <m:d>
                                    <m:d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    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ln</m:t>
                                  </m:r>
                                  <m:d>
                                    <m:dPr>
                                      <m:ctrlP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=1+</m:t>
                                  </m:r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kern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ker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kern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=2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      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cos</m:t>
                                  </m:r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  <m: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        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17" y="1904851"/>
                <a:ext cx="2607189" cy="41703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158071" y="375935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分析函数的构成：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68559" y="4381451"/>
                <a:ext cx="2629502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559" y="4381451"/>
                <a:ext cx="2629502" cy="6779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189612" y="4304314"/>
                <a:ext cx="2396682" cy="832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612" y="4304314"/>
                <a:ext cx="2396682" cy="8322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068559" y="5066576"/>
                <a:ext cx="2164888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559" y="5066576"/>
                <a:ext cx="2164888" cy="6779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189612" y="5132825"/>
                <a:ext cx="2164888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612" y="5132825"/>
                <a:ext cx="2164888" cy="6779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068559" y="5906187"/>
                <a:ext cx="3170099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4</m:t>
                        </m:r>
                      </m:sub>
                    </m:sSub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559" y="5906187"/>
                <a:ext cx="3170099" cy="6341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461027" y="5883232"/>
                <a:ext cx="2203808" cy="680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sub>
                        </m:sSub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27" y="5883232"/>
                <a:ext cx="2203808" cy="6800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28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489826" y="1989195"/>
            <a:ext cx="5750660" cy="124386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 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2147776" y="1328796"/>
                <a:ext cx="8530771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 dirty="0" smtClean="0">
                    <a:latin typeface="+mn-ea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1" lang="zh-CN" altLang="en-US" sz="2400" dirty="0" smtClean="0">
                    <a:latin typeface="+mn-ea"/>
                    <a:ea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1" lang="zh-CN" altLang="en-US" sz="2400" dirty="0" smtClean="0"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400" dirty="0">
                    <a:latin typeface="+mn-ea"/>
                    <a:ea typeface="+mn-ea"/>
                  </a:rPr>
                  <a:t>处连续</a:t>
                </a:r>
                <a:r>
                  <a:rPr kumimoji="1" lang="en-US" altLang="zh-CN" sz="2400" dirty="0" smtClean="0">
                    <a:latin typeface="+mn-ea"/>
                    <a:ea typeface="+mn-ea"/>
                  </a:rPr>
                  <a:t>,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+mn-ea"/>
                    <a:ea typeface="+mn-ea"/>
                  </a:rPr>
                  <a:t>。</a:t>
                </a:r>
                <a:endParaRPr lang="zh-CN" altLang="en-US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7776" y="1328796"/>
                <a:ext cx="8530771" cy="533400"/>
              </a:xfrm>
              <a:prstGeom prst="rect">
                <a:avLst/>
              </a:prstGeom>
              <a:blipFill>
                <a:blip r:embed="rId2"/>
                <a:stretch>
                  <a:fillRect l="-1071" t="-5747" b="-160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041400" y="603310"/>
            <a:ext cx="2667000" cy="5984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思考与练习</a:t>
            </a:r>
          </a:p>
        </p:txBody>
      </p:sp>
      <p:sp>
        <p:nvSpPr>
          <p:cNvPr id="16" name="矩形 10"/>
          <p:cNvSpPr>
            <a:spLocks noChangeArrowheads="1"/>
          </p:cNvSpPr>
          <p:nvPr/>
        </p:nvSpPr>
        <p:spPr bwMode="auto">
          <a:xfrm>
            <a:off x="1346428" y="198919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89826" y="1989492"/>
                <a:ext cx="4567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𝜑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6" y="1989492"/>
                <a:ext cx="456734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489826" y="2618726"/>
                <a:ext cx="5641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𝜑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6" y="2618726"/>
                <a:ext cx="564186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489826" y="3546510"/>
                <a:ext cx="3319242" cy="674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26" y="3546510"/>
                <a:ext cx="3319242" cy="6746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225800" y="4284046"/>
                <a:ext cx="2326021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limLow>
                      <m:limLow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𝜑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00" y="4284046"/>
                <a:ext cx="2326021" cy="664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199053" y="5142769"/>
                <a:ext cx="1233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53" y="5142769"/>
                <a:ext cx="1233799" cy="461665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 flipH="1">
            <a:off x="2786743" y="2100943"/>
            <a:ext cx="5344948" cy="9794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2677949" y="2062400"/>
            <a:ext cx="5301280" cy="112704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565571" y="3744686"/>
            <a:ext cx="3026229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切记：在不满足导数计算条件的时候，计算函数在某点的导数必须用定义。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17" grpId="0"/>
      <p:bldP spid="18" grpId="0"/>
      <p:bldP spid="19" grpId="0"/>
      <p:bldP spid="20" grpId="0"/>
      <p:bldP spid="21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9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04868" y="3721782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二、高阶导数的运算法则</a:t>
            </a:r>
          </a:p>
        </p:txBody>
      </p:sp>
      <p:sp>
        <p:nvSpPr>
          <p:cNvPr id="49157" name="Rectangle 1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004868" y="2517096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一、高阶导数的定义 </a:t>
            </a:r>
          </a:p>
        </p:txBody>
      </p:sp>
      <p:sp>
        <p:nvSpPr>
          <p:cNvPr id="49158" name="Rectangle 11"/>
          <p:cNvSpPr>
            <a:spLocks noChangeArrowheads="1"/>
          </p:cNvSpPr>
          <p:nvPr/>
        </p:nvSpPr>
        <p:spPr bwMode="auto">
          <a:xfrm>
            <a:off x="1709468" y="128286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第三节  </a:t>
            </a:r>
            <a:r>
              <a:rPr lang="zh-CN" altLang="en-US" sz="4400" b="1" dirty="0" smtClean="0">
                <a:solidFill>
                  <a:schemeClr val="accent2"/>
                </a:solidFill>
              </a:rPr>
              <a:t>高阶导数</a:t>
            </a:r>
            <a:endParaRPr lang="zh-CN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80C37925-95CE-49FA-BF33-04BA2D23A1BA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高阶导数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一、高阶导数的定义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1069" y="1160163"/>
            <a:ext cx="11041446" cy="1265818"/>
            <a:chOff x="612775" y="1477403"/>
            <a:chExt cx="11041446" cy="1265818"/>
          </a:xfrm>
        </p:grpSpPr>
        <p:sp>
          <p:nvSpPr>
            <p:cNvPr id="7" name="内容占位符 2"/>
            <p:cNvSpPr txBox="1">
              <a:spLocks/>
            </p:cNvSpPr>
            <p:nvPr/>
          </p:nvSpPr>
          <p:spPr>
            <a:xfrm>
              <a:off x="612775" y="1477403"/>
              <a:ext cx="11041446" cy="1265818"/>
            </a:xfrm>
            <a:prstGeom prst="rect">
              <a:avLst/>
            </a:prstGeom>
          </p:spPr>
          <p:txBody>
            <a:bodyPr vert="horz" lIns="121908" tIns="60954" rIns="121908" bIns="60954" rtlCol="0">
              <a:norm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如果函数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的导数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仍是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的可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导函数，那么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就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称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导数为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函数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二阶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导数，记作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2647101"/>
                </p:ext>
              </p:extLst>
            </p:nvPr>
          </p:nvGraphicFramePr>
          <p:xfrm>
            <a:off x="2609602" y="1555493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98" name="Equation" r:id="rId3" imgW="609336" imgH="253890" progId="Equation.DSMT4">
                    <p:embed/>
                  </p:oleObj>
                </mc:Choice>
                <mc:Fallback>
                  <p:oleObj name="Equation" r:id="rId3" imgW="609336" imgH="253890" progId="Equation.DSMT4">
                    <p:embed/>
                    <p:pic>
                      <p:nvPicPr>
                        <p:cNvPr id="6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9602" y="1555493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6423058"/>
                </p:ext>
              </p:extLst>
            </p:nvPr>
          </p:nvGraphicFramePr>
          <p:xfrm>
            <a:off x="4811628" y="1555493"/>
            <a:ext cx="13456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99" name="Equation" r:id="rId5" imgW="672808" imgH="253890" progId="Equation.DSMT4">
                    <p:embed/>
                  </p:oleObj>
                </mc:Choice>
                <mc:Fallback>
                  <p:oleObj name="Equation" r:id="rId5" imgW="672808" imgH="253890" progId="Equation.DSMT4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1628" y="1555493"/>
                          <a:ext cx="13456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5796421"/>
                </p:ext>
              </p:extLst>
            </p:nvPr>
          </p:nvGraphicFramePr>
          <p:xfrm>
            <a:off x="6808380" y="1669865"/>
            <a:ext cx="253670" cy="279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0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29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8380" y="1669865"/>
                          <a:ext cx="253670" cy="2790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1018102"/>
                </p:ext>
              </p:extLst>
            </p:nvPr>
          </p:nvGraphicFramePr>
          <p:xfrm>
            <a:off x="10124220" y="1555493"/>
            <a:ext cx="13456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1" name="Equation" r:id="rId9" imgW="672808" imgH="253890" progId="Equation.DSMT4">
                    <p:embed/>
                  </p:oleObj>
                </mc:Choice>
                <mc:Fallback>
                  <p:oleObj name="Equation" r:id="rId9" imgW="672808" imgH="253890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4220" y="1555493"/>
                          <a:ext cx="13456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4389179"/>
                </p:ext>
              </p:extLst>
            </p:nvPr>
          </p:nvGraphicFramePr>
          <p:xfrm>
            <a:off x="2562947" y="2091266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2" name="Equation" r:id="rId10" imgW="609336" imgH="253890" progId="Equation.DSMT4">
                    <p:embed/>
                  </p:oleObj>
                </mc:Choice>
                <mc:Fallback>
                  <p:oleObj name="Equation" r:id="rId10" imgW="609336" imgH="253890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947" y="2091266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3687020" y="2291441"/>
            <a:ext cx="3427173" cy="837836"/>
            <a:chOff x="3193912" y="2710841"/>
            <a:chExt cx="3427173" cy="837836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/>
            </p:nvPr>
          </p:nvGraphicFramePr>
          <p:xfrm>
            <a:off x="3193912" y="2901725"/>
            <a:ext cx="380834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3" name="Equation" r:id="rId11" imgW="190417" imgH="203112" progId="Equation.DSMT4">
                    <p:embed/>
                  </p:oleObj>
                </mc:Choice>
                <mc:Fallback>
                  <p:oleObj name="Equation" r:id="rId11" imgW="190417" imgH="203112" progId="Equation.DSMT4">
                    <p:embed/>
                    <p:pic>
                      <p:nvPicPr>
                        <p:cNvPr id="46" name="对象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3912" y="2901725"/>
                          <a:ext cx="380834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3384329" y="289892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extLst/>
            </p:nvPr>
          </p:nvGraphicFramePr>
          <p:xfrm>
            <a:off x="3765163" y="2882463"/>
            <a:ext cx="83783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4" name="Equation" r:id="rId13" imgW="418918" imgH="253890" progId="Equation.DSMT4">
                    <p:embed/>
                  </p:oleObj>
                </mc:Choice>
                <mc:Fallback>
                  <p:oleObj name="Equation" r:id="rId13" imgW="418918" imgH="253890" progId="Equation.DSMT4">
                    <p:embed/>
                    <p:pic>
                      <p:nvPicPr>
                        <p:cNvPr id="52" name="对象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5163" y="2882463"/>
                          <a:ext cx="83783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4500359" y="289618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8" name="对象 17"/>
            <p:cNvGraphicFramePr>
              <a:graphicFrameLocks noChangeAspect="1"/>
            </p:cNvGraphicFramePr>
            <p:nvPr>
              <p:extLst/>
            </p:nvPr>
          </p:nvGraphicFramePr>
          <p:xfrm>
            <a:off x="4887300" y="2710841"/>
            <a:ext cx="583946" cy="837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5" name="Equation" r:id="rId15" imgW="291973" imgH="418918" progId="Equation.DSMT4">
                    <p:embed/>
                  </p:oleObj>
                </mc:Choice>
                <mc:Fallback>
                  <p:oleObj name="Equation" r:id="rId15" imgW="291973" imgH="418918" progId="Equation.DSMT4">
                    <p:embed/>
                    <p:pic>
                      <p:nvPicPr>
                        <p:cNvPr id="59" name="对象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7300" y="2710841"/>
                          <a:ext cx="583946" cy="8378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/>
            </p:nvPr>
          </p:nvGraphicFramePr>
          <p:xfrm>
            <a:off x="5986361" y="2710841"/>
            <a:ext cx="634724" cy="837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06" name="Equation" r:id="rId17" imgW="317362" imgH="418918" progId="Equation.DSMT4">
                    <p:embed/>
                  </p:oleObj>
                </mc:Choice>
                <mc:Fallback>
                  <p:oleObj name="Equation" r:id="rId17" imgW="317362" imgH="418918" progId="Equation.DSMT4">
                    <p:embed/>
                    <p:pic>
                      <p:nvPicPr>
                        <p:cNvPr id="64" name="对象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6361" y="2710841"/>
                          <a:ext cx="634724" cy="8378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5471246" y="290660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或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395277"/>
              </p:ext>
            </p:extLst>
          </p:nvPr>
        </p:nvGraphicFramePr>
        <p:xfrm>
          <a:off x="2117812" y="3160850"/>
          <a:ext cx="1218672" cy="634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7" name="Equation" r:id="rId19" imgW="609336" imgH="317362" progId="Equation.DSMT4">
                  <p:embed/>
                </p:oleObj>
              </mc:Choice>
              <mc:Fallback>
                <p:oleObj name="Equation" r:id="rId19" imgW="609336" imgH="317362" progId="Equation.DSMT4">
                  <p:embed/>
                  <p:pic>
                    <p:nvPicPr>
                      <p:cNvPr id="68" name="对象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812" y="3160850"/>
                        <a:ext cx="1218672" cy="6347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3202292" y="3333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，</a:t>
            </a:r>
            <a:endParaRPr lang="en-US" altLang="zh-CN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69554"/>
              </p:ext>
            </p:extLst>
          </p:nvPr>
        </p:nvGraphicFramePr>
        <p:xfrm>
          <a:off x="3505254" y="3292189"/>
          <a:ext cx="2081896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8" name="Equation" r:id="rId21" imgW="1040948" imgH="253890" progId="Equation.DSMT4">
                  <p:embed/>
                </p:oleObj>
              </mc:Choice>
              <mc:Fallback>
                <p:oleObj name="Equation" r:id="rId21" imgW="1040948" imgH="253890" progId="Equation.DSMT4">
                  <p:embed/>
                  <p:pic>
                    <p:nvPicPr>
                      <p:cNvPr id="71" name="对象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54" y="3292189"/>
                        <a:ext cx="2081896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5455028" y="335807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，</a:t>
            </a:r>
            <a:endParaRPr lang="en-US" altLang="zh-CN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326934"/>
              </p:ext>
            </p:extLst>
          </p:nvPr>
        </p:nvGraphicFramePr>
        <p:xfrm>
          <a:off x="5811743" y="3085761"/>
          <a:ext cx="1904174" cy="888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9" name="Equation" r:id="rId23" imgW="952087" imgH="444307" progId="Equation.DSMT4">
                  <p:embed/>
                </p:oleObj>
              </mc:Choice>
              <mc:Fallback>
                <p:oleObj name="Equation" r:id="rId23" imgW="952087" imgH="444307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743" y="3085761"/>
                        <a:ext cx="1904174" cy="8886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7721213" y="3092440"/>
            <a:ext cx="2451301" cy="888614"/>
            <a:chOff x="7854735" y="4045680"/>
            <a:chExt cx="2451301" cy="888614"/>
          </a:xfrm>
        </p:grpSpPr>
        <p:sp>
          <p:nvSpPr>
            <p:cNvPr id="27" name="矩形 26"/>
            <p:cNvSpPr/>
            <p:nvPr/>
          </p:nvSpPr>
          <p:spPr>
            <a:xfrm>
              <a:off x="7854735" y="428714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或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9893994"/>
                </p:ext>
              </p:extLst>
            </p:nvPr>
          </p:nvGraphicFramePr>
          <p:xfrm>
            <a:off x="8351084" y="4045680"/>
            <a:ext cx="1954952" cy="888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10" name="Equation" r:id="rId25" imgW="977476" imgH="444307" progId="Equation.DSMT4">
                    <p:embed/>
                  </p:oleObj>
                </mc:Choice>
                <mc:Fallback>
                  <p:oleObj name="Equation" r:id="rId25" imgW="977476" imgH="444307" progId="Equation.DSMT4">
                    <p:embed/>
                    <p:pic>
                      <p:nvPicPr>
                        <p:cNvPr id="77" name="对象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1084" y="4045680"/>
                          <a:ext cx="1954952" cy="8886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矩形 28"/>
          <p:cNvSpPr/>
          <p:nvPr/>
        </p:nvSpPr>
        <p:spPr>
          <a:xfrm>
            <a:off x="1275569" y="333390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即</a:t>
            </a:r>
            <a:endParaRPr lang="zh-CN" altLang="zh-CN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011354" y="4057984"/>
                <a:ext cx="9906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例如：已知某物体直线运动的位置</a:t>
                </a:r>
                <a:r>
                  <a:rPr lang="zh-CN" altLang="en-US" sz="2400" dirty="0"/>
                  <a:t>时间</a:t>
                </a:r>
                <a:r>
                  <a:rPr lang="zh-CN" altLang="en-US" sz="2400" dirty="0" smtClean="0"/>
                  <a:t>函数为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，求该物体在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时刻的速度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 smtClean="0"/>
                  <a:t>和加速度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54" y="4057984"/>
                <a:ext cx="9906000" cy="830997"/>
              </a:xfrm>
              <a:prstGeom prst="rect">
                <a:avLst/>
              </a:prstGeom>
              <a:blipFill>
                <a:blip r:embed="rId27"/>
                <a:stretch>
                  <a:fillRect l="-985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268850" y="4942672"/>
                <a:ext cx="108260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850" y="4942672"/>
                <a:ext cx="1082604" cy="62427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876568" y="4811545"/>
                <a:ext cx="2963119" cy="7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𝑎𝑡</m:t>
                        </m:r>
                      </m:den>
                    </m:f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568" y="4811545"/>
                <a:ext cx="2963119" cy="79483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060126" y="55618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n 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阶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导数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740827" y="5715685"/>
                <a:ext cx="687432" cy="651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827" y="5715685"/>
                <a:ext cx="687432" cy="65158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509250" y="5715685"/>
                <a:ext cx="1114857" cy="671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dirty="0" smtClean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50" y="5715685"/>
                <a:ext cx="1114857" cy="671915"/>
              </a:xfrm>
              <a:prstGeom prst="rect">
                <a:avLst/>
              </a:prstGeom>
              <a:blipFill>
                <a:blip r:embed="rId31"/>
                <a:stretch>
                  <a:fillRect r="-4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高阶导数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、高阶导数的计算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0713" y="1175657"/>
            <a:ext cx="535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一般情况下，高阶导数只能逐阶计算。</a:t>
            </a:r>
            <a:endParaRPr lang="zh-CN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r="68402"/>
          <a:stretch>
            <a:fillRect/>
          </a:stretch>
        </p:blipFill>
        <p:spPr bwMode="auto">
          <a:xfrm>
            <a:off x="2034335" y="2343151"/>
            <a:ext cx="274320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034335" y="5903841"/>
            <a:ext cx="2216150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所以</a:t>
            </a:r>
            <a:r>
              <a:rPr lang="en-US" altLang="zh-CN" sz="2800" i="1" dirty="0">
                <a:latin typeface="Times New Roman" panose="02020603050405020304" pitchFamily="18" charset="0"/>
              </a:rPr>
              <a:t>y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 3</a:t>
            </a:r>
            <a:r>
              <a:rPr lang="en-US" altLang="zh-CN" sz="2800" i="1" dirty="0">
                <a:latin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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800" dirty="0">
                <a:latin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r="66183" b="12903"/>
          <a:stretch>
            <a:fillRect/>
          </a:stretch>
        </p:blipFill>
        <p:spPr bwMode="auto">
          <a:xfrm>
            <a:off x="2687477" y="3433938"/>
            <a:ext cx="4648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3" r="78380" b="12903"/>
          <a:stretch>
            <a:fillRect/>
          </a:stretch>
        </p:blipFill>
        <p:spPr bwMode="auto">
          <a:xfrm>
            <a:off x="3035821" y="4714256"/>
            <a:ext cx="2971800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8" r="55096"/>
          <a:stretch>
            <a:fillRect/>
          </a:stretch>
        </p:blipFill>
        <p:spPr bwMode="auto">
          <a:xfrm>
            <a:off x="4929935" y="2336048"/>
            <a:ext cx="1828800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0" t="12903" r="63966" b="12903"/>
          <a:stretch>
            <a:fillRect/>
          </a:stretch>
        </p:blipFill>
        <p:spPr bwMode="auto">
          <a:xfrm>
            <a:off x="6007621" y="4735441"/>
            <a:ext cx="1981200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4" t="12903" r="55096" b="12903"/>
          <a:stretch>
            <a:fillRect/>
          </a:stretch>
        </p:blipFill>
        <p:spPr bwMode="auto">
          <a:xfrm>
            <a:off x="8164040" y="4735441"/>
            <a:ext cx="1219200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矩形 48"/>
          <p:cNvSpPr/>
          <p:nvPr/>
        </p:nvSpPr>
        <p:spPr bwMode="auto">
          <a:xfrm>
            <a:off x="911293" y="177171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872702" y="1825494"/>
                <a:ext cx="9281074" cy="551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t" hangingPunct="1">
                  <a:lnSpc>
                    <a:spcPct val="110000"/>
                  </a:lnSpc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证明：函数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满足关系式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lang="zh-CN" altLang="en-US" sz="2400" baseline="-25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02" y="1825494"/>
                <a:ext cx="9281074" cy="551626"/>
              </a:xfrm>
              <a:prstGeom prst="rect">
                <a:avLst/>
              </a:prstGeom>
              <a:blipFill>
                <a:blip r:embed="rId8"/>
                <a:stretch>
                  <a:fillRect l="-985" t="-1099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6915150" y="1137462"/>
                <a:ext cx="3716980" cy="460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+1=0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0" y="1137462"/>
                <a:ext cx="3716980" cy="460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10"/>
          <p:cNvSpPr>
            <a:spLocks noChangeArrowheads="1"/>
          </p:cNvSpPr>
          <p:nvPr/>
        </p:nvSpPr>
        <p:spPr bwMode="auto">
          <a:xfrm>
            <a:off x="909706" y="255342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2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9" grpId="0" animBg="1"/>
      <p:bldP spid="50" grpId="0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1F6A07-2928-4D28-A2CD-E32C92886C1C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3077" name="Rectangle 52"/>
          <p:cNvSpPr>
            <a:spLocks noChangeArrowheads="1"/>
          </p:cNvSpPr>
          <p:nvPr/>
        </p:nvSpPr>
        <p:spPr bwMode="auto">
          <a:xfrm>
            <a:off x="2333625" y="989749"/>
            <a:ext cx="7524750" cy="464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55600" indent="-355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10000"/>
              </a:lnSpc>
            </a:pPr>
            <a:r>
              <a:rPr kumimoji="1" lang="en-US" altLang="zh-CN" sz="2600" b="1" dirty="0">
                <a:latin typeface="Times New Roman" panose="02020603050405020304" pitchFamily="18" charset="0"/>
              </a:rPr>
              <a:t>★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一元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(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及多元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微分学是高等数学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(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微积分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的重要组  成部分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它以极限为工具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研究</a:t>
            </a:r>
            <a:r>
              <a:rPr kumimoji="1"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变量的变化率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：</a:t>
            </a:r>
            <a:r>
              <a:rPr kumimoji="1" lang="zh-CN" altLang="en-US" sz="2600" b="1" dirty="0">
                <a:solidFill>
                  <a:srgbClr val="003399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导数和微分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。</a:t>
            </a:r>
          </a:p>
          <a:p>
            <a:pPr eaLnBrk="1" fontAlgn="t" hangingPunct="1">
              <a:lnSpc>
                <a:spcPct val="110000"/>
              </a:lnSpc>
            </a:pPr>
            <a:endParaRPr kumimoji="1" lang="zh-CN" altLang="en-US" sz="2600" b="1" dirty="0">
              <a:latin typeface="Times New Roman" panose="02020603050405020304" pitchFamily="18" charset="0"/>
            </a:endParaRPr>
          </a:p>
          <a:p>
            <a:pPr eaLnBrk="1" fontAlgn="t" hangingPunct="1">
              <a:lnSpc>
                <a:spcPct val="110000"/>
              </a:lnSpc>
            </a:pPr>
            <a:r>
              <a:rPr kumimoji="1" lang="zh-CN" altLang="en-US" sz="2600" b="1" dirty="0">
                <a:latin typeface="Times New Roman" panose="02020603050405020304" pitchFamily="18" charset="0"/>
              </a:rPr>
              <a:t>★导数和微分是继连续性之后，函数研究的进一步深化。</a:t>
            </a:r>
          </a:p>
          <a:p>
            <a:pPr eaLnBrk="1" fontAlgn="t" hangingPunct="1">
              <a:lnSpc>
                <a:spcPct val="110000"/>
              </a:lnSpc>
            </a:pPr>
            <a:endParaRPr kumimoji="1" lang="zh-CN" altLang="en-US" sz="26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600" b="1" dirty="0">
                <a:latin typeface="Times New Roman" panose="02020603050405020304" pitchFamily="18" charset="0"/>
              </a:rPr>
              <a:t>★本章将通过对实际问题的分析，引出微分学中两个最重要的基本概念</a:t>
            </a:r>
            <a:r>
              <a:rPr kumimoji="1" lang="en-US" altLang="zh-CN" sz="2600" b="1" dirty="0">
                <a:latin typeface="Times New Roman" panose="02020603050405020304" pitchFamily="18" charset="0"/>
              </a:rPr>
              <a:t>——</a:t>
            </a:r>
            <a:r>
              <a:rPr kumimoji="1" lang="zh-CN" altLang="en-US" sz="2600" b="1" dirty="0">
                <a:solidFill>
                  <a:srgbClr val="003399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导数与微分</a:t>
            </a:r>
            <a:r>
              <a:rPr kumimoji="1" lang="zh-CN" altLang="en-US" sz="2600" b="1" dirty="0">
                <a:latin typeface="Times New Roman" panose="02020603050405020304" pitchFamily="18" charset="0"/>
              </a:rPr>
              <a:t>，然后再建立求导数与微分的运算公式和法则，从而解决有关变化率的计算问题。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高阶导数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、高阶导数的计算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74165" y="1178221"/>
                <a:ext cx="3733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阶导数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1178221"/>
                <a:ext cx="3733138" cy="461665"/>
              </a:xfrm>
              <a:prstGeom prst="rect">
                <a:avLst/>
              </a:prstGeom>
              <a:blipFill>
                <a:blip r:embed="rId2"/>
                <a:stretch>
                  <a:fillRect l="-261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10"/>
          <p:cNvSpPr>
            <a:spLocks noChangeArrowheads="1"/>
          </p:cNvSpPr>
          <p:nvPr/>
        </p:nvSpPr>
        <p:spPr bwMode="auto">
          <a:xfrm>
            <a:off x="962501" y="1771647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63614" y="1676833"/>
                <a:ext cx="1736566" cy="651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ⅇ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14" y="1676833"/>
                <a:ext cx="1736566" cy="651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 bwMode="auto">
          <a:xfrm>
            <a:off x="962501" y="248392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74165" y="2482635"/>
                <a:ext cx="3995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𝑠𝑖𝑛𝑥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阶导数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2482635"/>
                <a:ext cx="3995004" cy="461665"/>
              </a:xfrm>
              <a:prstGeom prst="rect">
                <a:avLst/>
              </a:prstGeom>
              <a:blipFill>
                <a:blip r:embed="rId4"/>
                <a:stretch>
                  <a:fillRect l="-244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962501" y="3076061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165426" y="2993425"/>
                <a:ext cx="1915524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426" y="2993425"/>
                <a:ext cx="1915524" cy="550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181792" y="2993425"/>
                <a:ext cx="3568156" cy="576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os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92" y="2993425"/>
                <a:ext cx="3568156" cy="576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139147" y="3786703"/>
                <a:ext cx="3741281" cy="576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47" y="3786703"/>
                <a:ext cx="3741281" cy="576055"/>
              </a:xfrm>
              <a:prstGeom prst="rect">
                <a:avLst/>
              </a:prstGeom>
              <a:blipFill>
                <a:blip r:embed="rId7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81792" y="3786703"/>
                <a:ext cx="3529684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92" y="3786703"/>
                <a:ext cx="3529684" cy="5745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63614" y="4605975"/>
                <a:ext cx="3190874" cy="660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14" y="4605975"/>
                <a:ext cx="3190874" cy="6607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689554" y="5607460"/>
                <a:ext cx="3352777" cy="660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54" y="5607460"/>
                <a:ext cx="3352777" cy="6607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1974165" y="570700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同理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9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74165" y="1178221"/>
                <a:ext cx="50502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阶导数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1178221"/>
                <a:ext cx="5050229" cy="461665"/>
              </a:xfrm>
              <a:prstGeom prst="rect">
                <a:avLst/>
              </a:prstGeom>
              <a:blipFill>
                <a:blip r:embed="rId2"/>
                <a:stretch>
                  <a:fillRect l="-193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962501" y="1771647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63614" y="1676833"/>
                <a:ext cx="1699119" cy="651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14" y="1676833"/>
                <a:ext cx="1699119" cy="651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51295" y="76201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高阶导数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、高阶导数的计算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51047" y="1676833"/>
                <a:ext cx="1847750" cy="66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047" y="1676833"/>
                <a:ext cx="1847750" cy="667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 bwMode="auto">
          <a:xfrm>
            <a:off x="962501" y="249955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74165" y="2498267"/>
                <a:ext cx="4750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lang="zh-CN" altLang="en-US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阶导数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2498267"/>
                <a:ext cx="4750339" cy="461665"/>
              </a:xfrm>
              <a:prstGeom prst="rect">
                <a:avLst/>
              </a:prstGeom>
              <a:blipFill>
                <a:blip r:embed="rId5"/>
                <a:stretch>
                  <a:fillRect l="-205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0"/>
          <p:cNvSpPr>
            <a:spLocks noChangeArrowheads="1"/>
          </p:cNvSpPr>
          <p:nvPr/>
        </p:nvSpPr>
        <p:spPr bwMode="auto">
          <a:xfrm>
            <a:off x="962501" y="3091693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63614" y="2996879"/>
                <a:ext cx="5116529" cy="651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14" y="2996879"/>
                <a:ext cx="5116529" cy="6515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 bwMode="auto">
          <a:xfrm>
            <a:off x="962501" y="383337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974165" y="3832085"/>
                <a:ext cx="4625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ln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⁡(1+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阶导数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3832085"/>
                <a:ext cx="4625562" cy="461665"/>
              </a:xfrm>
              <a:prstGeom prst="rect">
                <a:avLst/>
              </a:prstGeom>
              <a:blipFill>
                <a:blip r:embed="rId7"/>
                <a:stretch>
                  <a:fillRect l="-2108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0"/>
          <p:cNvSpPr>
            <a:spLocks noChangeArrowheads="1"/>
          </p:cNvSpPr>
          <p:nvPr/>
        </p:nvSpPr>
        <p:spPr bwMode="auto">
          <a:xfrm>
            <a:off x="962501" y="4425511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063614" y="5321297"/>
                <a:ext cx="7107395" cy="1178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ln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⁡(1+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∙2∙⋯∙</m:t>
                      </m:r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4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14" y="5321297"/>
                <a:ext cx="7107395" cy="11784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165426" y="4400811"/>
                <a:ext cx="2923301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ln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⁡(1+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426" y="4400811"/>
                <a:ext cx="2923301" cy="5504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7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0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1295" y="76201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高阶导数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、高阶导数的计算</a:t>
            </a:r>
            <a:r>
              <a:rPr lang="zh-CN" altLang="en-US" sz="2800" dirty="0" smtClean="0">
                <a:ea typeface="黑体" panose="02010609060101010101" pitchFamily="49" charset="-122"/>
              </a:rPr>
              <a:t> 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21130" y="1841669"/>
                <a:ext cx="3653628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130" y="1841669"/>
                <a:ext cx="3653628" cy="1008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03826" y="1134495"/>
                <a:ext cx="2521331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26" y="1134495"/>
                <a:ext cx="2521331" cy="5504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79278" y="1134495"/>
                <a:ext cx="4115550" cy="576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78" y="1134495"/>
                <a:ext cx="4115550" cy="576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011886" y="1839827"/>
                <a:ext cx="3467937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6" y="1839827"/>
                <a:ext cx="3467937" cy="1008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101336" y="2000704"/>
                <a:ext cx="2341603" cy="686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36" y="2000704"/>
                <a:ext cx="2341603" cy="686791"/>
              </a:xfrm>
              <a:prstGeom prst="rect">
                <a:avLst/>
              </a:prstGeom>
              <a:blipFill>
                <a:blip r:embed="rId6"/>
                <a:stretch>
                  <a:fillRect l="-4167" b="-3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848532" y="3141659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60196" y="3140369"/>
                <a:ext cx="51144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ln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⁡(1+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10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阶导数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196" y="3140369"/>
                <a:ext cx="5114477" cy="461665"/>
              </a:xfrm>
              <a:prstGeom prst="rect">
                <a:avLst/>
              </a:prstGeom>
              <a:blipFill>
                <a:blip r:embed="rId7"/>
                <a:stretch>
                  <a:fillRect l="-178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848532" y="373379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51457" y="3709095"/>
                <a:ext cx="5248296" cy="576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ln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⁡(1+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457" y="3709095"/>
                <a:ext cx="5248296" cy="576055"/>
              </a:xfrm>
              <a:prstGeom prst="rect">
                <a:avLst/>
              </a:prstGeom>
              <a:blipFill>
                <a:blip r:embed="rId8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560709" y="4570188"/>
                <a:ext cx="7712624" cy="99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altLang="zh-CN" sz="24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+</m:t>
                    </m:r>
                    <m:f>
                      <m:f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2!8!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d>
                      <m:d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09" y="4570188"/>
                <a:ext cx="7712624" cy="99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形标注 16"/>
          <p:cNvSpPr/>
          <p:nvPr/>
        </p:nvSpPr>
        <p:spPr>
          <a:xfrm>
            <a:off x="7151914" y="2848373"/>
            <a:ext cx="3037115" cy="1037827"/>
          </a:xfrm>
          <a:prstGeom prst="wedgeEllipseCallout">
            <a:avLst>
              <a:gd name="adj1" fmla="val -154883"/>
              <a:gd name="adj2" fmla="val -6231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莱布尼茨公式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8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12:37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5" y="585477"/>
            <a:ext cx="2472122" cy="684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6" y="1455811"/>
            <a:ext cx="4996451" cy="1100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6" y="2946336"/>
            <a:ext cx="4417226" cy="1011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07323" y="4156363"/>
                <a:ext cx="52037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为可导的奇函数，则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为偶函数。</a:t>
                </a:r>
                <a:endParaRPr lang="en-US" altLang="zh-CN" dirty="0" smtClean="0"/>
              </a:p>
              <a:p>
                <a:pPr lvl="0"/>
                <a:r>
                  <a:rPr lang="zh-CN" altLang="en-US" dirty="0">
                    <a:solidFill>
                      <a:prstClr val="black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为偶函数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存在，则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3" y="4156363"/>
                <a:ext cx="5203767" cy="646331"/>
              </a:xfrm>
              <a:prstGeom prst="rect">
                <a:avLst/>
              </a:prstGeom>
              <a:blipFill>
                <a:blip r:embed="rId5"/>
                <a:stretch>
                  <a:fillRect l="-1055"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56" y="5090167"/>
            <a:ext cx="6038282" cy="6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30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9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82686" y="3511324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二、由参数方程所确定的函数的导数</a:t>
            </a:r>
          </a:p>
        </p:txBody>
      </p:sp>
      <p:sp>
        <p:nvSpPr>
          <p:cNvPr id="62469" name="Rectangle 1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82686" y="2800124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</a:p>
        </p:txBody>
      </p:sp>
      <p:sp>
        <p:nvSpPr>
          <p:cNvPr id="62470" name="Rectangle 11"/>
          <p:cNvSpPr>
            <a:spLocks noChangeArrowheads="1"/>
          </p:cNvSpPr>
          <p:nvPr/>
        </p:nvSpPr>
        <p:spPr bwMode="auto">
          <a:xfrm>
            <a:off x="1971136" y="1057663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accent2"/>
                </a:solidFill>
                <a:latin typeface="黑体" panose="02010609060101010101" pitchFamily="49" charset="-122"/>
              </a:rPr>
              <a:t/>
            </a:r>
            <a:br>
              <a:rPr lang="en-US" altLang="zh-CN" sz="4400" b="1" dirty="0">
                <a:solidFill>
                  <a:schemeClr val="accent2"/>
                </a:solidFill>
                <a:latin typeface="黑体" panose="02010609060101010101" pitchFamily="49" charset="-122"/>
              </a:rPr>
            </a:br>
            <a:r>
              <a:rPr lang="zh-CN" altLang="en-US" sz="4400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第四节  </a:t>
            </a:r>
            <a:r>
              <a:rPr lang="zh-CN" altLang="en-US" sz="4400" b="1" dirty="0" smtClean="0">
                <a:solidFill>
                  <a:schemeClr val="accent2"/>
                </a:solidFill>
              </a:rPr>
              <a:t>隐函数</a:t>
            </a:r>
            <a:r>
              <a:rPr lang="zh-CN" altLang="en-US" sz="4400" b="1" dirty="0">
                <a:solidFill>
                  <a:schemeClr val="accent2"/>
                </a:solidFill>
              </a:rPr>
              <a:t>和参数方程</a:t>
            </a:r>
            <a:r>
              <a:rPr lang="zh-CN" altLang="en-US" sz="4400" b="1" dirty="0" smtClean="0">
                <a:solidFill>
                  <a:schemeClr val="accent2"/>
                </a:solidFill>
              </a:rPr>
              <a:t>求导</a:t>
            </a:r>
            <a:endParaRPr lang="zh-CN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62471" name="Rectangle 1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08086" y="4311424"/>
            <a:ext cx="73914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三、相关变化率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FA00CB98-0A33-4C76-BB65-BFFB36809A2F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812676" y="1059225"/>
                <a:ext cx="10573781" cy="1639742"/>
              </a:xfrm>
              <a:prstGeom prst="rect">
                <a:avLst/>
              </a:prstGeom>
            </p:spPr>
            <p:txBody>
              <a:bodyPr vert="horz" lIns="121908" tIns="60954" rIns="121908" bIns="60954" rtlCol="0">
                <a:noAutofit/>
              </a:bodyPr>
              <a:lstStyle>
                <a:lvl1pPr marL="457154" indent="-457154" algn="l" defTabSz="609539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Wingdings" pitchFamily="2" charset="2"/>
                  <a:buChar char="l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01" indent="-380962" algn="l" defTabSz="60953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848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386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2925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464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003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542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081" indent="-304769" algn="l" defTabSz="60953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fontAlgn="auto">
                  <a:spcAft>
                    <a:spcPts val="0"/>
                  </a:spcAft>
                  <a:buNone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      设变量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满足方程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如果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在一定条件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下，当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取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某区间内的任一值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时，相应地，总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有满足这个方程的唯一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值存在，那么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称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方程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</a:p>
              <a:p>
                <a:pPr marL="0" lvl="0" indent="0" fontAlgn="auto"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该区间内确定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了一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个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95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隐函数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.</a:t>
                </a:r>
                <a:endParaRPr kumimoji="0" lang="zh-CN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6" y="1059225"/>
                <a:ext cx="10573781" cy="1639742"/>
              </a:xfrm>
              <a:prstGeom prst="rect">
                <a:avLst/>
              </a:prstGeom>
              <a:blipFill>
                <a:blip r:embed="rId3"/>
                <a:stretch>
                  <a:fillRect l="-576" b="-3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707675" y="2724417"/>
            <a:ext cx="10783782" cy="1052596"/>
            <a:chOff x="534302" y="1209931"/>
            <a:chExt cx="10783782" cy="1052596"/>
          </a:xfrm>
        </p:grpSpPr>
        <p:sp>
          <p:nvSpPr>
            <p:cNvPr id="14" name="矩形 13"/>
            <p:cNvSpPr/>
            <p:nvPr/>
          </p:nvSpPr>
          <p:spPr>
            <a:xfrm>
              <a:off x="534302" y="1209931"/>
              <a:ext cx="1078378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                                                                         比如，将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写成                就是指这个过程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2096530"/>
                </p:ext>
              </p:extLst>
            </p:nvPr>
          </p:nvGraphicFramePr>
          <p:xfrm>
            <a:off x="9179786" y="1275960"/>
            <a:ext cx="1624894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17" name="Equation" r:id="rId4" imgW="812447" imgH="228501" progId="Equation.DSMT4">
                    <p:embed/>
                  </p:oleObj>
                </mc:Choice>
                <mc:Fallback>
                  <p:oleObj name="Equation" r:id="rId4" imgW="812447" imgH="228501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79786" y="1275960"/>
                          <a:ext cx="1624894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0844291"/>
                </p:ext>
              </p:extLst>
            </p:nvPr>
          </p:nvGraphicFramePr>
          <p:xfrm>
            <a:off x="1215778" y="1711021"/>
            <a:ext cx="1320226" cy="482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18" name="Equation" r:id="rId6" imgW="660113" imgH="241195" progId="Equation.DSMT4">
                    <p:embed/>
                  </p:oleObj>
                </mc:Choice>
                <mc:Fallback>
                  <p:oleObj name="Equation" r:id="rId6" imgW="660113" imgH="241195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5778" y="1711021"/>
                          <a:ext cx="1320226" cy="482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/>
          <p:nvPr/>
        </p:nvGrpSpPr>
        <p:grpSpPr>
          <a:xfrm>
            <a:off x="812676" y="3181599"/>
            <a:ext cx="10352233" cy="1052596"/>
            <a:chOff x="681598" y="3490734"/>
            <a:chExt cx="10352233" cy="1052596"/>
          </a:xfrm>
        </p:grpSpPr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7204097"/>
                </p:ext>
              </p:extLst>
            </p:nvPr>
          </p:nvGraphicFramePr>
          <p:xfrm>
            <a:off x="1057172" y="4006993"/>
            <a:ext cx="2641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19" name="Equation" r:id="rId8" imgW="1320800" imgH="228600" progId="Equation.DSMT4">
                    <p:embed/>
                  </p:oleObj>
                </mc:Choice>
                <mc:Fallback>
                  <p:oleObj name="Equation" r:id="rId8" imgW="1320800" imgH="228600" progId="Equation.DSMT4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7172" y="4006993"/>
                          <a:ext cx="2641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矩形 18"/>
            <p:cNvSpPr/>
            <p:nvPr/>
          </p:nvSpPr>
          <p:spPr>
            <a:xfrm>
              <a:off x="681598" y="3490734"/>
              <a:ext cx="10352233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                 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但有些函数显化却很困难，甚至不可能，比如                                那么如何对隐函数导呢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?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428351" y="2773343"/>
            <a:ext cx="7158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 将一个隐函数转化成显函数，叫作隐函数的</a:t>
            </a:r>
            <a:r>
              <a:rPr lang="zh-CN" altLang="en-US" sz="2400" dirty="0">
                <a:solidFill>
                  <a:srgbClr val="FF9500"/>
                </a:solidFill>
                <a:latin typeface="Arial"/>
                <a:ea typeface="微软雅黑"/>
              </a:rPr>
              <a:t>显</a:t>
            </a:r>
            <a:r>
              <a:rPr lang="zh-CN" altLang="en-US" sz="2400" dirty="0" smtClean="0">
                <a:solidFill>
                  <a:srgbClr val="FF9500"/>
                </a:solidFill>
                <a:latin typeface="Arial"/>
                <a:ea typeface="微软雅黑"/>
              </a:rPr>
              <a:t>化</a:t>
            </a:r>
            <a:r>
              <a:rPr lang="en-US" altLang="zh-CN" sz="2400" dirty="0" smtClean="0">
                <a:solidFill>
                  <a:srgbClr val="FF9500"/>
                </a:solidFill>
                <a:latin typeface="Arial"/>
                <a:ea typeface="微软雅黑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45856" y="4609451"/>
            <a:ext cx="10783782" cy="1828908"/>
            <a:chOff x="745856" y="4609451"/>
            <a:chExt cx="10783782" cy="1828908"/>
          </a:xfrm>
        </p:grpSpPr>
        <p:grpSp>
          <p:nvGrpSpPr>
            <p:cNvPr id="25" name="组合 24"/>
            <p:cNvGrpSpPr/>
            <p:nvPr/>
          </p:nvGrpSpPr>
          <p:grpSpPr>
            <a:xfrm>
              <a:off x="745856" y="4609451"/>
              <a:ext cx="10783782" cy="1828908"/>
              <a:chOff x="814389" y="4753662"/>
              <a:chExt cx="10783782" cy="182890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14389" y="4753662"/>
                <a:ext cx="1078378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　   设方程           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确定了一个函数           ，将        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“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代入”方程，便得到恒等式          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         ,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在等式    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            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两边关于   求导，且将   看作   的函数，即可解得  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.</a:t>
                </a:r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graphicFrame>
            <p:nvGraphicFramePr>
              <p:cNvPr id="28" name="对象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530584"/>
                  </p:ext>
                </p:extLst>
              </p:nvPr>
            </p:nvGraphicFramePr>
            <p:xfrm>
              <a:off x="8248340" y="5477505"/>
              <a:ext cx="321936" cy="3577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0" name="Equation" r:id="rId10" imgW="114102" imgH="126780" progId="Equation.DSMT4">
                      <p:embed/>
                    </p:oleObj>
                  </mc:Choice>
                  <mc:Fallback>
                    <p:oleObj name="Equation" r:id="rId10" imgW="114102" imgH="126780" progId="Equation.DSMT4">
                      <p:embed/>
                      <p:pic>
                        <p:nvPicPr>
                          <p:cNvPr id="39" name="对象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48340" y="5477505"/>
                            <a:ext cx="321936" cy="35770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2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436814" y="4879304"/>
              <a:ext cx="1497950" cy="5077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1" name="Equation" r:id="rId12" imgW="748975" imgH="253890" progId="Equation.DSMT4">
                      <p:embed/>
                    </p:oleObj>
                  </mc:Choice>
                  <mc:Fallback>
                    <p:oleObj name="Equation" r:id="rId12" imgW="748975" imgH="253890" progId="Equation.DSMT4">
                      <p:embed/>
                      <p:pic>
                        <p:nvPicPr>
                          <p:cNvPr id="43" name="对象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6814" y="4879304"/>
                            <a:ext cx="1497950" cy="5077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2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57326" y="4894864"/>
              <a:ext cx="1117116" cy="406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2" name="Equation" r:id="rId14" imgW="558558" imgH="203112" progId="Equation.DSMT4">
                      <p:embed/>
                    </p:oleObj>
                  </mc:Choice>
                  <mc:Fallback>
                    <p:oleObj name="Equation" r:id="rId14" imgW="558558" imgH="203112" progId="Equation.DSMT4">
                      <p:embed/>
                      <p:pic>
                        <p:nvPicPr>
                          <p:cNvPr id="44" name="对象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57326" y="4894864"/>
                            <a:ext cx="1117116" cy="4062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46642" y="4894864"/>
              <a:ext cx="1117116" cy="406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3" name="Equation" r:id="rId16" imgW="558558" imgH="203112" progId="Equation.DSMT4">
                      <p:embed/>
                    </p:oleObj>
                  </mc:Choice>
                  <mc:Fallback>
                    <p:oleObj name="Equation" r:id="rId16" imgW="558558" imgH="203112" progId="Equation.DSMT4">
                      <p:embed/>
                      <p:pic>
                        <p:nvPicPr>
                          <p:cNvPr id="45" name="对象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46642" y="4894864"/>
                            <a:ext cx="1117116" cy="4062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3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116408" y="5390899"/>
              <a:ext cx="19558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4" name="Equation" r:id="rId17" imgW="977760" imgH="279360" progId="Equation.DSMT4">
                      <p:embed/>
                    </p:oleObj>
                  </mc:Choice>
                  <mc:Fallback>
                    <p:oleObj name="Equation" r:id="rId17" imgW="977760" imgH="279360" progId="Equation.DSMT4">
                      <p:embed/>
                      <p:pic>
                        <p:nvPicPr>
                          <p:cNvPr id="46" name="对象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6408" y="5390899"/>
                            <a:ext cx="19558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1570123"/>
                  </p:ext>
                </p:extLst>
              </p:nvPr>
            </p:nvGraphicFramePr>
            <p:xfrm>
              <a:off x="10085307" y="5477505"/>
              <a:ext cx="335540" cy="3965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5" name="Equation" r:id="rId19" imgW="139579" imgH="164957" progId="Equation.DSMT4">
                      <p:embed/>
                    </p:oleObj>
                  </mc:Choice>
                  <mc:Fallback>
                    <p:oleObj name="Equation" r:id="rId19" imgW="139579" imgH="164957" progId="Equation.DSMT4">
                      <p:embed/>
                      <p:pic>
                        <p:nvPicPr>
                          <p:cNvPr id="48" name="对象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5307" y="5477505"/>
                            <a:ext cx="335540" cy="396547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0504771"/>
                  </p:ext>
                </p:extLst>
              </p:nvPr>
            </p:nvGraphicFramePr>
            <p:xfrm>
              <a:off x="11042752" y="5477505"/>
              <a:ext cx="305737" cy="3397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6" name="Equation" r:id="rId21" imgW="114102" imgH="126780" progId="Equation.DSMT4">
                      <p:embed/>
                    </p:oleObj>
                  </mc:Choice>
                  <mc:Fallback>
                    <p:oleObj name="Equation" r:id="rId21" imgW="114102" imgH="126780" progId="Equation.DSMT4">
                      <p:embed/>
                      <p:pic>
                        <p:nvPicPr>
                          <p:cNvPr id="49" name="对象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42752" y="5477505"/>
                            <a:ext cx="305737" cy="339708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124396"/>
                  </p:ext>
                </p:extLst>
              </p:nvPr>
            </p:nvGraphicFramePr>
            <p:xfrm>
              <a:off x="3361703" y="5795852"/>
              <a:ext cx="431426" cy="7867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027" name="Equation" r:id="rId22" imgW="215713" imgH="393359" progId="Equation.DSMT4">
                      <p:embed/>
                    </p:oleObj>
                  </mc:Choice>
                  <mc:Fallback>
                    <p:oleObj name="Equation" r:id="rId22" imgW="215713" imgH="393359" progId="Equation.DSMT4">
                      <p:embed/>
                      <p:pic>
                        <p:nvPicPr>
                          <p:cNvPr id="51" name="对象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1703" y="5795852"/>
                            <a:ext cx="431426" cy="78671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087219"/>
                </p:ext>
              </p:extLst>
            </p:nvPr>
          </p:nvGraphicFramePr>
          <p:xfrm>
            <a:off x="5113841" y="5252733"/>
            <a:ext cx="19558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28" name="Equation" r:id="rId24" imgW="977760" imgH="279360" progId="Equation.DSMT4">
                    <p:embed/>
                  </p:oleObj>
                </mc:Choice>
                <mc:Fallback>
                  <p:oleObj name="Equation" r:id="rId24" imgW="977760" imgH="279360" progId="Equation.DSMT4">
                    <p:embed/>
                    <p:pic>
                      <p:nvPicPr>
                        <p:cNvPr id="32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3841" y="5252733"/>
                          <a:ext cx="1955800" cy="558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055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4165" y="1178221"/>
                <a:ext cx="6477735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由方程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确定，求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1178221"/>
                <a:ext cx="6477735" cy="624273"/>
              </a:xfrm>
              <a:prstGeom prst="rect">
                <a:avLst/>
              </a:prstGeom>
              <a:blipFill>
                <a:blip r:embed="rId2"/>
                <a:stretch>
                  <a:fillRect l="-1507" b="-3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962501" y="1771647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74500" y="1736649"/>
                <a:ext cx="4300986" cy="509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或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00" y="1736649"/>
                <a:ext cx="4300986" cy="509883"/>
              </a:xfrm>
              <a:prstGeom prst="rect">
                <a:avLst/>
              </a:prstGeom>
              <a:blipFill>
                <a:blip r:embed="rId3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97458" y="2319098"/>
                <a:ext cx="3325719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458" y="2319098"/>
                <a:ext cx="3325719" cy="640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28487" y="2319098"/>
                <a:ext cx="3606244" cy="640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87" y="2319098"/>
                <a:ext cx="3606244" cy="640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74500" y="3128148"/>
                <a:ext cx="253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00" y="3128148"/>
                <a:ext cx="2532808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85553" y="3046843"/>
                <a:ext cx="2819426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2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2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53" y="3046843"/>
                <a:ext cx="2819426" cy="624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618716" y="3032032"/>
                <a:ext cx="2782108" cy="6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716" y="3032032"/>
                <a:ext cx="2782108" cy="665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 bwMode="auto">
          <a:xfrm>
            <a:off x="962501" y="3684124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974165" y="3682834"/>
                <a:ext cx="6868996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由方程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sup>
                    </m:sSup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𝑥𝑦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𝑒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确定，求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3682834"/>
                <a:ext cx="6868996" cy="624273"/>
              </a:xfrm>
              <a:prstGeom prst="rect">
                <a:avLst/>
              </a:prstGeom>
              <a:blipFill>
                <a:blip r:embed="rId9"/>
                <a:stretch>
                  <a:fillRect l="-1420" b="-3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0"/>
          <p:cNvSpPr>
            <a:spLocks noChangeArrowheads="1"/>
          </p:cNvSpPr>
          <p:nvPr/>
        </p:nvSpPr>
        <p:spPr bwMode="auto">
          <a:xfrm>
            <a:off x="962501" y="4276260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74500" y="4298559"/>
                <a:ext cx="8909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00" y="4298559"/>
                <a:ext cx="890950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503520" y="4240594"/>
                <a:ext cx="291759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sup>
                    </m:sSup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520" y="4240594"/>
                <a:ext cx="2917594" cy="624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814055" y="4273851"/>
                <a:ext cx="3809376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055" y="4273851"/>
                <a:ext cx="3809376" cy="6242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394654" y="5151644"/>
                <a:ext cx="2594749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sup>
                    </m:sSup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lang="en-US" altLang="zh-CN" sz="2400" kern="0" dirty="0" smtClean="0">
                    <a:solidFill>
                      <a:prstClr val="black"/>
                    </a:solidFill>
                    <a:ea typeface="+mn-ea"/>
                  </a:rPr>
                  <a:t> </a:t>
                </a:r>
              </a:p>
              <a:p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654" y="5151644"/>
                <a:ext cx="2594749" cy="11835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/>
          <p:cNvCxnSpPr/>
          <p:nvPr/>
        </p:nvCxnSpPr>
        <p:spPr>
          <a:xfrm flipH="1">
            <a:off x="3102429" y="5192486"/>
            <a:ext cx="1415142" cy="1186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213109" y="5315394"/>
            <a:ext cx="1110291" cy="1019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898155" y="5315394"/>
            <a:ext cx="2557663" cy="12084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注意题目要求的自变量和因变量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39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 animBg="1"/>
      <p:bldP spid="18" grpId="0"/>
      <p:bldP spid="19" grpId="0"/>
      <p:bldP spid="20" grpId="0"/>
      <p:bldP spid="21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974165" y="3729757"/>
            <a:ext cx="5349348" cy="62427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4165" y="1178221"/>
                <a:ext cx="6395212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求双曲线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16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9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6,</m:t>
                        </m:r>
                        <m:f>
                          <m:fPr>
                            <m:ctrlP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kumimoji="0" lang="zh-CN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0" lang="zh-CN" alt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处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的切线方程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1178221"/>
                <a:ext cx="6395212" cy="745460"/>
              </a:xfrm>
              <a:prstGeom prst="rect">
                <a:avLst/>
              </a:prstGeom>
              <a:blipFill>
                <a:blip r:embed="rId2"/>
                <a:stretch>
                  <a:fillRect l="-1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962501" y="186899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41248" y="1862382"/>
                <a:ext cx="2053575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248" y="1862382"/>
                <a:ext cx="2053575" cy="624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89334" y="1842025"/>
                <a:ext cx="1377108" cy="6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334" y="1842025"/>
                <a:ext cx="1377108" cy="665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21363" y="1725774"/>
                <a:ext cx="3159648" cy="898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d>
                          <m:d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6,</m:t>
                            </m:r>
                            <m:f>
                              <m:fPr>
                                <m:ctrlP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5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24</m:t>
                        </m:r>
                        <m:rad>
                          <m:radPr>
                            <m:degHide m:val="on"/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63" y="1725774"/>
                <a:ext cx="3159648" cy="898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974165" y="2623777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切线</a:t>
            </a:r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方程</a:t>
            </a:r>
            <a:r>
              <a:rPr lang="en-US" altLang="zh-CN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710908" y="2487168"/>
                <a:ext cx="3079497" cy="684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20</m:t>
                        </m:r>
                      </m:den>
                    </m:f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−6</m:t>
                        </m:r>
                      </m:e>
                    </m:d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8" y="2487168"/>
                <a:ext cx="3079497" cy="684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257406" y="2492598"/>
                <a:ext cx="2223942" cy="684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20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6</m:t>
                        </m:r>
                        <m:rad>
                          <m:radPr>
                            <m:degHide m:val="on"/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6" y="2492598"/>
                <a:ext cx="2223942" cy="684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 bwMode="auto">
          <a:xfrm>
            <a:off x="962501" y="3172619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74165" y="3171329"/>
                <a:ext cx="502945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func>
                      </m:sup>
                    </m:sSup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&gt;0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3171329"/>
                <a:ext cx="5029454" cy="624273"/>
              </a:xfrm>
              <a:prstGeom prst="rect">
                <a:avLst/>
              </a:prstGeom>
              <a:blipFill>
                <a:blip r:embed="rId8"/>
                <a:stretch>
                  <a:fillRect l="-1939" b="-3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0"/>
          <p:cNvSpPr>
            <a:spLocks noChangeArrowheads="1"/>
          </p:cNvSpPr>
          <p:nvPr/>
        </p:nvSpPr>
        <p:spPr bwMode="auto">
          <a:xfrm>
            <a:off x="962501" y="376475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074500" y="3729757"/>
                <a:ext cx="2619692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−1</m:t>
                            </m:r>
                          </m:e>
                        </m:func>
                      </m:sup>
                    </m:sSup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sin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00" y="3729757"/>
                <a:ext cx="2619692" cy="624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98698" y="3686781"/>
                <a:ext cx="2707857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func>
                      </m:sup>
                    </m:sSup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ln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cos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98" y="3686781"/>
                <a:ext cx="2707857" cy="6242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H="1">
            <a:off x="2606644" y="3764755"/>
            <a:ext cx="2607613" cy="5783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18" idx="2"/>
          </p:cNvCxnSpPr>
          <p:nvPr/>
        </p:nvCxnSpPr>
        <p:spPr>
          <a:xfrm>
            <a:off x="3232982" y="3752425"/>
            <a:ext cx="2819645" cy="558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074500" y="4509624"/>
                <a:ext cx="3542252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ln</m:t>
                          </m:r>
                        </m:fName>
                        <m:e>
                          <m:r>
                            <a:rPr lang="zh-CN" altLang="en-US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func>
                      <m: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ln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sin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CN" sz="2400" b="0" i="0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ln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00" y="4509624"/>
                <a:ext cx="3542252" cy="473591"/>
              </a:xfrm>
              <a:prstGeom prst="rect">
                <a:avLst/>
              </a:prstGeom>
              <a:blipFill>
                <a:blip r:embed="rId11"/>
                <a:stretch>
                  <a:fillRect b="-12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168219" y="5068052"/>
                <a:ext cx="3068148" cy="670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cos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ln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sin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19" y="5068052"/>
                <a:ext cx="3068148" cy="6708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146109" y="5769270"/>
                <a:ext cx="741247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ln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func>
                      </m:sup>
                    </m:sSup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−1</m:t>
                            </m:r>
                          </m:e>
                        </m:func>
                      </m:sup>
                    </m:sSup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109" y="5769270"/>
                <a:ext cx="7412478" cy="6450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形标注 27"/>
          <p:cNvSpPr/>
          <p:nvPr/>
        </p:nvSpPr>
        <p:spPr>
          <a:xfrm>
            <a:off x="8369377" y="4746170"/>
            <a:ext cx="2625194" cy="657325"/>
          </a:xfrm>
          <a:prstGeom prst="wedgeEllipseCallout">
            <a:avLst>
              <a:gd name="adj1" fmla="val -145647"/>
              <a:gd name="adj2" fmla="val 41528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对数求导法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  <p:bldP spid="25" grpId="0"/>
      <p:bldP spid="26" grpId="0"/>
      <p:bldP spid="27" grpId="0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17709" y="1097561"/>
                <a:ext cx="4995983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unc>
                      <m:func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09" y="1097561"/>
                <a:ext cx="4995983" cy="624273"/>
              </a:xfrm>
              <a:prstGeom prst="rect">
                <a:avLst/>
              </a:prstGeom>
              <a:blipFill>
                <a:blip r:embed="rId2"/>
                <a:stretch>
                  <a:fillRect l="-1951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962501" y="2003008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92038" y="1921851"/>
                <a:ext cx="3026726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38" y="1921851"/>
                <a:ext cx="3026726" cy="62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896182" y="1921852"/>
                <a:ext cx="4214167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182" y="1921852"/>
                <a:ext cx="4214167" cy="624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17709" y="2632795"/>
                <a:ext cx="4677178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−2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−4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的导数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09" y="2632795"/>
                <a:ext cx="4677178" cy="843885"/>
              </a:xfrm>
              <a:prstGeom prst="rect">
                <a:avLst/>
              </a:prstGeom>
              <a:blipFill>
                <a:blip r:embed="rId5"/>
                <a:stretch>
                  <a:fillRect l="-2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 bwMode="auto">
          <a:xfrm>
            <a:off x="962501" y="2802172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962501" y="348306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92038" y="3401906"/>
                <a:ext cx="7270067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38" y="3401906"/>
                <a:ext cx="7270067" cy="613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92038" y="4154531"/>
                <a:ext cx="4525983" cy="677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38" y="4154531"/>
                <a:ext cx="4525983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92038" y="5057969"/>
                <a:ext cx="5779274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−2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−3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−4</m:t>
                                </m:r>
                              </m:e>
                            </m:d>
                          </m:den>
                        </m:f>
                      </m:e>
                    </m:rad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38" y="5057969"/>
                <a:ext cx="5779274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8693810" y="4160609"/>
            <a:ext cx="2224561" cy="1865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对数求导法适用于求幂指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函数及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多因子之积和商的导数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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30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135480" y="4465548"/>
            <a:ext cx="2066406" cy="62427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135480" y="4390477"/>
                <a:ext cx="2162836" cy="716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 kern="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  <m: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480" y="4390477"/>
                <a:ext cx="2162836" cy="7160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 flipH="1">
            <a:off x="2554755" y="4675987"/>
            <a:ext cx="1077257" cy="2969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529363" y="4597087"/>
            <a:ext cx="1337410" cy="45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一、隐函数的导数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4165" y="1178221"/>
                <a:ext cx="6594434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由方程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p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p>
                      <m:sSup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p>
                        <m: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确定，求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kumimoji="0" lang="en-US" altLang="zh-CN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1178221"/>
                <a:ext cx="6594434" cy="668388"/>
              </a:xfrm>
              <a:prstGeom prst="rect">
                <a:avLst/>
              </a:prstGeom>
              <a:blipFill>
                <a:blip r:embed="rId3"/>
                <a:stretch>
                  <a:fillRect l="-1479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962501" y="1771647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73268" y="1771647"/>
                <a:ext cx="2782108" cy="6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68" y="1771647"/>
                <a:ext cx="2782108" cy="665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73268" y="2350065"/>
                <a:ext cx="4371774" cy="829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kern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68" y="2350065"/>
                <a:ext cx="4371774" cy="829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962501" y="314800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8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74165" y="3146715"/>
                <a:ext cx="7432740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由方程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sin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确定，求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kumimoji="0" lang="en-US" altLang="zh-CN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65" y="3146715"/>
                <a:ext cx="7432740" cy="668388"/>
              </a:xfrm>
              <a:prstGeom prst="rect">
                <a:avLst/>
              </a:prstGeom>
              <a:blipFill>
                <a:blip r:embed="rId6"/>
                <a:stretch>
                  <a:fillRect l="-1313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962501" y="3740141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73268" y="3740141"/>
                <a:ext cx="3340658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cos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68" y="3740141"/>
                <a:ext cx="3340658" cy="624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98073" y="3724974"/>
                <a:ext cx="1761123" cy="6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2−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73" y="3724974"/>
                <a:ext cx="1761123" cy="665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135480" y="5263849"/>
                <a:ext cx="7388305" cy="1156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ⅆ</m:t>
                          </m:r>
                          <m:sSup>
                            <m:sSupPr>
                              <m:ctrlP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480" y="5263849"/>
                <a:ext cx="7388305" cy="11564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06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5" grpId="0" animBg="1"/>
      <p:bldP spid="6" grpId="0"/>
      <p:bldP spid="7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3005138" y="527051"/>
            <a:ext cx="60626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第一节 导数概念</a:t>
            </a:r>
          </a:p>
        </p:txBody>
      </p:sp>
      <p:sp>
        <p:nvSpPr>
          <p:cNvPr id="4100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908300" y="1524000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一、引例</a:t>
            </a:r>
          </a:p>
        </p:txBody>
      </p:sp>
      <p:sp>
        <p:nvSpPr>
          <p:cNvPr id="4101" name="Text Box 6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08300" y="2286000"/>
            <a:ext cx="419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二、导数的定义</a:t>
            </a:r>
          </a:p>
        </p:txBody>
      </p:sp>
      <p:sp>
        <p:nvSpPr>
          <p:cNvPr id="4102" name="Text Box 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908300" y="3157539"/>
            <a:ext cx="441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三、导数的几何意义</a:t>
            </a:r>
          </a:p>
        </p:txBody>
      </p:sp>
      <p:sp>
        <p:nvSpPr>
          <p:cNvPr id="4103" name="Text Box 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908300" y="4029075"/>
            <a:ext cx="678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四、函数可导性与连续性的关系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4ACDAC-123D-4CCE-B0BE-9E6DB977613B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4382" y="1102010"/>
            <a:ext cx="10524001" cy="1148969"/>
            <a:chOff x="1219502" y="1139016"/>
            <a:chExt cx="10524001" cy="1148969"/>
          </a:xfrm>
        </p:grpSpPr>
        <p:sp>
          <p:nvSpPr>
            <p:cNvPr id="5" name="内容占位符 2"/>
            <p:cNvSpPr txBox="1">
              <a:spLocks/>
            </p:cNvSpPr>
            <p:nvPr/>
          </p:nvSpPr>
          <p:spPr>
            <a:xfrm>
              <a:off x="1219502" y="1139016"/>
              <a:ext cx="10524001" cy="1148969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2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考虑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由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+mn-ea"/>
                  <a:cs typeface="+mn-cs"/>
                </a:rPr>
                <a:t>参数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+mn-ea"/>
                  <a:cs typeface="+mn-cs"/>
                </a:rPr>
                <a:t>方程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        ，（其中 为参数）确定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函数        的导数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.</a:t>
              </a:r>
              <a:endPara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3941015"/>
                </p:ext>
              </p:extLst>
            </p:nvPr>
          </p:nvGraphicFramePr>
          <p:xfrm>
            <a:off x="3501067" y="1144794"/>
            <a:ext cx="1320800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39" name="Equation" r:id="rId3" imgW="660400" imgH="508000" progId="Equation.DSMT4">
                    <p:embed/>
                  </p:oleObj>
                </mc:Choice>
                <mc:Fallback>
                  <p:oleObj name="Equation" r:id="rId3" imgW="660400" imgH="508000" progId="Equation.DSMT4">
                    <p:embed/>
                    <p:pic>
                      <p:nvPicPr>
                        <p:cNvPr id="6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1067" y="1144794"/>
                          <a:ext cx="1320800" cy="101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5394547"/>
                </p:ext>
              </p:extLst>
            </p:nvPr>
          </p:nvGraphicFramePr>
          <p:xfrm>
            <a:off x="6038849" y="1510183"/>
            <a:ext cx="177492" cy="304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0" name="Equation" r:id="rId5" imgW="88746" imgH="152136" progId="Equation.DSMT4">
                    <p:embed/>
                  </p:oleObj>
                </mc:Choice>
                <mc:Fallback>
                  <p:oleObj name="Equation" r:id="rId5" imgW="88746" imgH="152136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8849" y="1510183"/>
                          <a:ext cx="177492" cy="304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325732"/>
                </p:ext>
              </p:extLst>
            </p:nvPr>
          </p:nvGraphicFramePr>
          <p:xfrm>
            <a:off x="8953499" y="1389379"/>
            <a:ext cx="11678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1" name="Equation" r:id="rId7" imgW="583947" imgH="253890" progId="Equation.DSMT4">
                    <p:embed/>
                  </p:oleObj>
                </mc:Choice>
                <mc:Fallback>
                  <p:oleObj name="Equation" r:id="rId7" imgW="583947" imgH="25389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53499" y="1389379"/>
                          <a:ext cx="116789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3597130"/>
                </p:ext>
              </p:extLst>
            </p:nvPr>
          </p:nvGraphicFramePr>
          <p:xfrm>
            <a:off x="11068663" y="1249910"/>
            <a:ext cx="431426" cy="786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2" name="Equation" r:id="rId9" imgW="215713" imgH="393359" progId="Equation.DSMT4">
                    <p:embed/>
                  </p:oleObj>
                </mc:Choice>
                <mc:Fallback>
                  <p:oleObj name="Equation" r:id="rId9" imgW="215713" imgH="393359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68663" y="1249910"/>
                          <a:ext cx="431426" cy="7867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/>
          <p:cNvSpPr/>
          <p:nvPr/>
        </p:nvSpPr>
        <p:spPr>
          <a:xfrm>
            <a:off x="1872634" y="4264420"/>
            <a:ext cx="4647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下面就来讨论这种求导数的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  <a:ea typeface="+mn-ea"/>
              </a:rPr>
              <a:t>方法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endParaRPr lang="zh-CN" altLang="zh-CN" sz="24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12203" y="3496436"/>
            <a:ext cx="10971752" cy="1598981"/>
            <a:chOff x="677322" y="3664640"/>
            <a:chExt cx="10971752" cy="1598981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844520"/>
                </p:ext>
              </p:extLst>
            </p:nvPr>
          </p:nvGraphicFramePr>
          <p:xfrm>
            <a:off x="6911883" y="3664640"/>
            <a:ext cx="1320800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3" name="Equation" r:id="rId11" imgW="660400" imgH="508000" progId="Equation.DSMT4">
                    <p:embed/>
                  </p:oleObj>
                </mc:Choice>
                <mc:Fallback>
                  <p:oleObj name="Equation" r:id="rId11" imgW="660400" imgH="508000" progId="Equation.DSMT4">
                    <p:embed/>
                    <p:pic>
                      <p:nvPicPr>
                        <p:cNvPr id="56" name="对象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1883" y="3664640"/>
                          <a:ext cx="1320800" cy="101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/>
          </p:nvSpPr>
          <p:spPr>
            <a:xfrm>
              <a:off x="677322" y="3693961"/>
              <a:ext cx="1097175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现在我们希望有一种方法，能直接由参数方程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算出它们所确定的函数的导数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.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0890" y="1911916"/>
            <a:ext cx="11120661" cy="1710629"/>
            <a:chOff x="677323" y="3716769"/>
            <a:chExt cx="11120661" cy="1710629"/>
          </a:xfrm>
        </p:grpSpPr>
        <p:sp>
          <p:nvSpPr>
            <p:cNvPr id="21" name="矩形 20"/>
            <p:cNvSpPr/>
            <p:nvPr/>
          </p:nvSpPr>
          <p:spPr>
            <a:xfrm>
              <a:off x="677323" y="3716769"/>
              <a:ext cx="1112066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如果能从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中解出         ，则由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求得导数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.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这个方法实质是消去参数 ，但这个工作是困难的，有时是不可能的，如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.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5033033"/>
                </p:ext>
              </p:extLst>
            </p:nvPr>
          </p:nvGraphicFramePr>
          <p:xfrm>
            <a:off x="1990505" y="3944367"/>
            <a:ext cx="11171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4" name="Equation" r:id="rId12" imgW="558558" imgH="253890" progId="Equation.DSMT4">
                    <p:embed/>
                  </p:oleObj>
                </mc:Choice>
                <mc:Fallback>
                  <p:oleObj name="Equation" r:id="rId12" imgW="558558" imgH="253890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0505" y="3944367"/>
                          <a:ext cx="11171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5593260"/>
                </p:ext>
              </p:extLst>
            </p:nvPr>
          </p:nvGraphicFramePr>
          <p:xfrm>
            <a:off x="4030114" y="3943501"/>
            <a:ext cx="132022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5" name="Equation" r:id="rId14" imgW="660113" imgH="253890" progId="Equation.DSMT4">
                    <p:embed/>
                  </p:oleObj>
                </mc:Choice>
                <mc:Fallback>
                  <p:oleObj name="Equation" r:id="rId14" imgW="660113" imgH="25389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0114" y="3943501"/>
                          <a:ext cx="132022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2145757"/>
                </p:ext>
              </p:extLst>
            </p:nvPr>
          </p:nvGraphicFramePr>
          <p:xfrm>
            <a:off x="6225208" y="3911531"/>
            <a:ext cx="18796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6" name="Equation" r:id="rId16" imgW="939800" imgH="279400" progId="Equation.DSMT4">
                    <p:embed/>
                  </p:oleObj>
                </mc:Choice>
                <mc:Fallback>
                  <p:oleObj name="Equation" r:id="rId16" imgW="939800" imgH="27940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5208" y="3911531"/>
                          <a:ext cx="1879600" cy="558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8948996"/>
                </p:ext>
              </p:extLst>
            </p:nvPr>
          </p:nvGraphicFramePr>
          <p:xfrm>
            <a:off x="9334616" y="3804032"/>
            <a:ext cx="431426" cy="786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7" name="Equation" r:id="rId18" imgW="215713" imgH="393359" progId="Equation.DSMT4">
                    <p:embed/>
                  </p:oleObj>
                </mc:Choice>
                <mc:Fallback>
                  <p:oleObj name="Equation" r:id="rId18" imgW="215713" imgH="393359" progId="Equation.DSMT4">
                    <p:embed/>
                    <p:pic>
                      <p:nvPicPr>
                        <p:cNvPr id="54" name="对象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4616" y="3804032"/>
                          <a:ext cx="431426" cy="7867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2497706"/>
                </p:ext>
              </p:extLst>
            </p:nvPr>
          </p:nvGraphicFramePr>
          <p:xfrm>
            <a:off x="2625329" y="4767862"/>
            <a:ext cx="177492" cy="304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8" name="Equation" r:id="rId19" imgW="88746" imgH="152136" progId="Equation.DSMT4">
                    <p:embed/>
                  </p:oleObj>
                </mc:Choice>
                <mc:Fallback>
                  <p:oleObj name="Equation" r:id="rId19" imgW="88746" imgH="152136" progId="Equation.DSMT4">
                    <p:embed/>
                    <p:pic>
                      <p:nvPicPr>
                        <p:cNvPr id="55" name="对象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5329" y="4767862"/>
                          <a:ext cx="177492" cy="304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9865918"/>
                </p:ext>
              </p:extLst>
            </p:nvPr>
          </p:nvGraphicFramePr>
          <p:xfrm>
            <a:off x="8974812" y="4462616"/>
            <a:ext cx="1777228" cy="964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49" name="Equation" r:id="rId20" imgW="888614" imgH="482391" progId="Equation.DSMT4">
                    <p:embed/>
                  </p:oleObj>
                </mc:Choice>
                <mc:Fallback>
                  <p:oleObj name="Equation" r:id="rId20" imgW="888614" imgH="482391" progId="Equation.DSMT4">
                    <p:embed/>
                    <p:pic>
                      <p:nvPicPr>
                        <p:cNvPr id="27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74812" y="4462616"/>
                          <a:ext cx="1777228" cy="9647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612775" y="438150"/>
            <a:ext cx="634319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由参数方程所确定的函数的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12203" y="5251099"/>
                <a:ext cx="102944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        注意到连续函数在任何一点的邻域内都可能是单调的，存在反函数。因此，可以假设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𝜑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在邻域内的反函数为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03" y="5251099"/>
                <a:ext cx="10294472" cy="830997"/>
              </a:xfrm>
              <a:prstGeom prst="rect">
                <a:avLst/>
              </a:prstGeom>
              <a:blipFill>
                <a:blip r:embed="rId22"/>
                <a:stretch>
                  <a:fillRect l="-947" t="-802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17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634319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由参数方程所确定的函数的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505678"/>
              </p:ext>
            </p:extLst>
          </p:nvPr>
        </p:nvGraphicFramePr>
        <p:xfrm>
          <a:off x="3267074" y="3558971"/>
          <a:ext cx="3759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8" name="Equation" r:id="rId3" imgW="1879600" imgH="609600" progId="Equation.DSMT4">
                  <p:embed/>
                </p:oleObj>
              </mc:Choice>
              <mc:Fallback>
                <p:oleObj name="Equation" r:id="rId3" imgW="1879600" imgH="60960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4" y="3558971"/>
                        <a:ext cx="37592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747244" y="5020950"/>
            <a:ext cx="6914072" cy="507780"/>
            <a:chOff x="747244" y="5020950"/>
            <a:chExt cx="6914072" cy="507780"/>
          </a:xfrm>
        </p:grpSpPr>
        <p:sp>
          <p:nvSpPr>
            <p:cNvPr id="7" name="矩形 6"/>
            <p:cNvSpPr/>
            <p:nvPr/>
          </p:nvSpPr>
          <p:spPr>
            <a:xfrm>
              <a:off x="747244" y="5044008"/>
              <a:ext cx="6914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这里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是反函数的求导法则中的条件之一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1800120"/>
                </p:ext>
              </p:extLst>
            </p:nvPr>
          </p:nvGraphicFramePr>
          <p:xfrm>
            <a:off x="1477929" y="5020950"/>
            <a:ext cx="11678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69" name="Equation" r:id="rId5" imgW="583947" imgH="253890" progId="Equation.DSMT4">
                    <p:embed/>
                  </p:oleObj>
                </mc:Choice>
                <mc:Fallback>
                  <p:oleObj name="Equation" r:id="rId5" imgW="583947" imgH="25389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929" y="5020950"/>
                          <a:ext cx="116789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矩形 8"/>
          <p:cNvSpPr/>
          <p:nvPr/>
        </p:nvSpPr>
        <p:spPr>
          <a:xfrm>
            <a:off x="677323" y="282573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利用反函数的求导法则，得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7323" y="1139893"/>
            <a:ext cx="10971752" cy="1777316"/>
            <a:chOff x="677323" y="1139893"/>
            <a:chExt cx="10971752" cy="1777316"/>
          </a:xfrm>
        </p:grpSpPr>
        <p:sp>
          <p:nvSpPr>
            <p:cNvPr id="11" name="内容占位符 2"/>
            <p:cNvSpPr txBox="1">
              <a:spLocks/>
            </p:cNvSpPr>
            <p:nvPr/>
          </p:nvSpPr>
          <p:spPr>
            <a:xfrm>
              <a:off x="677323" y="1139893"/>
              <a:ext cx="10971752" cy="1777316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2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如果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反函数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为               ，且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它满足反函数的求导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条件，则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可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将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l" defTabSz="609539" rtl="0" eaLnBrk="1" fontAlgn="auto" latinLnBrk="0" hangingPunct="1">
                <a:lnSpc>
                  <a:spcPct val="2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看作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与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的复合函数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  <a:endPara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4628291"/>
                </p:ext>
              </p:extLst>
            </p:nvPr>
          </p:nvGraphicFramePr>
          <p:xfrm>
            <a:off x="1994149" y="1385109"/>
            <a:ext cx="11171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70" name="Equation" r:id="rId7" imgW="558558" imgH="253890" progId="Equation.DSMT4">
                    <p:embed/>
                  </p:oleObj>
                </mc:Choice>
                <mc:Fallback>
                  <p:oleObj name="Equation" r:id="rId7" imgW="558558" imgH="253890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4149" y="1385109"/>
                          <a:ext cx="11171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7059413"/>
                </p:ext>
              </p:extLst>
            </p:nvPr>
          </p:nvGraphicFramePr>
          <p:xfrm>
            <a:off x="4621627" y="1394634"/>
            <a:ext cx="132022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71" name="Equation" r:id="rId9" imgW="660113" imgH="253890" progId="Equation.DSMT4">
                    <p:embed/>
                  </p:oleObj>
                </mc:Choice>
                <mc:Fallback>
                  <p:oleObj name="Equation" r:id="rId9" imgW="660113" imgH="253890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1627" y="1394634"/>
                          <a:ext cx="132022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7445886"/>
                </p:ext>
              </p:extLst>
            </p:nvPr>
          </p:nvGraphicFramePr>
          <p:xfrm>
            <a:off x="677323" y="2138105"/>
            <a:ext cx="19304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72" name="Equation" r:id="rId11" imgW="965160" imgH="279360" progId="Equation.DSMT4">
                    <p:embed/>
                  </p:oleObj>
                </mc:Choice>
                <mc:Fallback>
                  <p:oleObj name="Equation" r:id="rId11" imgW="965160" imgH="279360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7323" y="2138105"/>
                          <a:ext cx="1930400" cy="558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4182241"/>
                </p:ext>
              </p:extLst>
            </p:nvPr>
          </p:nvGraphicFramePr>
          <p:xfrm>
            <a:off x="3267074" y="2163615"/>
            <a:ext cx="11678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73" name="Equation" r:id="rId13" imgW="583947" imgH="253890" progId="Equation.DSMT4">
                    <p:embed/>
                  </p:oleObj>
                </mc:Choice>
                <mc:Fallback>
                  <p:oleObj name="Equation" r:id="rId13" imgW="583947" imgH="253890" progId="Equation.DSMT4">
                    <p:embed/>
                    <p:pic>
                      <p:nvPicPr>
                        <p:cNvPr id="7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7074" y="2163615"/>
                          <a:ext cx="116789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5942287"/>
                </p:ext>
              </p:extLst>
            </p:nvPr>
          </p:nvGraphicFramePr>
          <p:xfrm>
            <a:off x="4774980" y="2189125"/>
            <a:ext cx="132022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74" name="Equation" r:id="rId15" imgW="660113" imgH="253890" progId="Equation.DSMT4">
                    <p:embed/>
                  </p:oleObj>
                </mc:Choice>
                <mc:Fallback>
                  <p:oleObj name="Equation" r:id="rId15" imgW="660113" imgH="253890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4980" y="2189125"/>
                          <a:ext cx="132022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447315" y="3558971"/>
                <a:ext cx="1622047" cy="1115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zh-CN" alt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zh-CN" alt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zh-CN" alt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zh-CN" alt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315" y="3558971"/>
                <a:ext cx="1622047" cy="111562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4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06822" y="1103259"/>
                <a:ext cx="6968446" cy="69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求椭圆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处的切线方程。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1103259"/>
                <a:ext cx="6968446" cy="691984"/>
              </a:xfrm>
              <a:prstGeom prst="rect">
                <a:avLst/>
              </a:prstGeom>
              <a:blipFill>
                <a:blip r:embed="rId2"/>
                <a:stretch>
                  <a:fillRect l="-1312" r="-437" b="-2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962501" y="1771647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52413" y="1771647"/>
                <a:ext cx="2004331" cy="788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413" y="1771647"/>
                <a:ext cx="2004331" cy="788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12775" y="438150"/>
            <a:ext cx="634319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由参数方程所确定的函数的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62420" y="1850752"/>
                <a:ext cx="1657249" cy="70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420" y="1850752"/>
                <a:ext cx="1657249" cy="709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70859" y="1850752"/>
                <a:ext cx="2462854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d>
                          <m:d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859" y="1850752"/>
                <a:ext cx="2462854" cy="84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252413" y="2835607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切线</a:t>
            </a:r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方程</a:t>
            </a:r>
            <a:r>
              <a:rPr lang="en-US" altLang="zh-CN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989156" y="2698998"/>
                <a:ext cx="3416833" cy="69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56" y="2698998"/>
                <a:ext cx="3416833" cy="691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52413" y="3775896"/>
                <a:ext cx="3691187" cy="926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  <m:r>
                      <a:rPr lang="zh-CN" altLang="en-US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⇒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𝑎𝑐𝑜𝑠𝑡</m:t>
                            </m:r>
                          </m:e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𝑏𝑠𝑖𝑛𝑡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413" y="3775896"/>
                <a:ext cx="3691187" cy="926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319669" y="3869606"/>
                <a:ext cx="2698880" cy="69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69" y="3869606"/>
                <a:ext cx="2698880" cy="691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1845151" y="3390982"/>
            <a:ext cx="130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解法二：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08618" y="4826375"/>
                <a:ext cx="1705595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num>
                      <m:den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𝑎𝑠𝑖𝑛𝑡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18" y="4826375"/>
                <a:ext cx="1705595" cy="624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536936" y="4826375"/>
                <a:ext cx="1908215" cy="803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b>
                    </m:sSub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936" y="4826375"/>
                <a:ext cx="1908215" cy="8032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173268" y="2948928"/>
            <a:ext cx="2066406" cy="62427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634319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由参数方程所确定的函数的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06822" y="1103259"/>
                <a:ext cx="5507277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设参数方程为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𝑏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。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1103259"/>
                <a:ext cx="5507277" cy="916148"/>
              </a:xfrm>
              <a:prstGeom prst="rect">
                <a:avLst/>
              </a:prstGeom>
              <a:blipFill>
                <a:blip r:embed="rId2"/>
                <a:stretch>
                  <a:fillRect l="-1659" r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0"/>
          <p:cNvSpPr>
            <a:spLocks noChangeArrowheads="1"/>
          </p:cNvSpPr>
          <p:nvPr/>
        </p:nvSpPr>
        <p:spPr bwMode="auto">
          <a:xfrm>
            <a:off x="960914" y="2127864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127124" y="2004036"/>
                <a:ext cx="3892540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</m:func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sin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tan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24" y="2004036"/>
                <a:ext cx="3892540" cy="6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173268" y="2920184"/>
                <a:ext cx="2261196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kern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ec</m:t>
                        </m:r>
                      </m:e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68" y="2920184"/>
                <a:ext cx="2261196" cy="668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 flipH="1">
            <a:off x="2551136" y="3119330"/>
            <a:ext cx="1077257" cy="2969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525744" y="3040430"/>
            <a:ext cx="1337410" cy="45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574789" y="2672424"/>
                <a:ext cx="2180982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  <m:r>
                              <a:rPr lang="en-US" altLang="zh-CN" sz="2400" b="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    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tan</m:t>
                            </m:r>
                            <m: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 </a:t>
                </a:r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89" y="2672424"/>
                <a:ext cx="2180982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065917" y="4133480"/>
                <a:ext cx="5794471" cy="7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kern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sin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sec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csc</m:t>
                    </m:r>
                    <m:r>
                      <m:rPr>
                        <m:nor/>
                      </m:rP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17" y="4133480"/>
                <a:ext cx="5794471" cy="79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071285" y="5305228"/>
                <a:ext cx="2465162" cy="7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sec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85" y="5305228"/>
                <a:ext cx="2465162" cy="7948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0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animBg="1"/>
      <p:bldP spid="15" grpId="0"/>
      <p:bldP spid="16" grpId="0" animBg="1"/>
      <p:bldP spid="18" grpId="0"/>
      <p:bldP spid="19" grpId="0"/>
      <p:bldP spid="24" grpId="0"/>
      <p:bldP spid="25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634319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由参数方程所确定的函数的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10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06822" y="994036"/>
                <a:ext cx="8976864" cy="1420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已知抛射体的运动轨迹的参数方程为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               </m:t>
                            </m:r>
                          </m: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𝑔𝑡</m:t>
                                </m:r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 ，求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抛射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体在时刻</a:t>
                </a:r>
                <a14:m>
                  <m:oMath xmlns:m="http://schemas.openxmlformats.org/officeDocument/2006/math"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的运动速度的大小和方向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。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994036"/>
                <a:ext cx="8976864" cy="1420902"/>
              </a:xfrm>
              <a:prstGeom prst="rect">
                <a:avLst/>
              </a:prstGeom>
              <a:blipFill>
                <a:blip r:embed="rId2"/>
                <a:stretch>
                  <a:fillRect l="-1018" b="-7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962501" y="2595949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06822" y="4111557"/>
                <a:ext cx="2724913" cy="66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𝑔𝑡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tan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4111557"/>
                <a:ext cx="2724913" cy="668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06822" y="2492896"/>
                <a:ext cx="1252331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2492896"/>
                <a:ext cx="1252331" cy="624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432942" y="2492896"/>
                <a:ext cx="1951432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𝑔𝑡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942" y="2492896"/>
                <a:ext cx="1951432" cy="624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06822" y="3191303"/>
                <a:ext cx="595650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𝑔𝑡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3191303"/>
                <a:ext cx="5956502" cy="843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962501" y="5045235"/>
            <a:ext cx="884237" cy="461962"/>
          </a:xfrm>
          <a:prstGeom prst="rect">
            <a:avLst/>
          </a:prstGeom>
          <a:gradFill>
            <a:gsLst>
              <a:gs pos="85000">
                <a:srgbClr val="FF0066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58907" y="4910186"/>
                <a:ext cx="5904417" cy="732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抛射体的运动轨迹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</m:d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𝑔𝑡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07" y="4910186"/>
                <a:ext cx="5904417" cy="732060"/>
              </a:xfrm>
              <a:prstGeom prst="rect">
                <a:avLst/>
              </a:prstGeom>
              <a:blipFill>
                <a:blip r:embed="rId7"/>
                <a:stretch>
                  <a:fillRect l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58907" y="5616658"/>
                <a:ext cx="28537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𝑔𝑡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07" y="5616658"/>
                <a:ext cx="2853794" cy="461665"/>
              </a:xfrm>
              <a:prstGeom prst="rect">
                <a:avLst/>
              </a:prstGeom>
              <a:blipFill>
                <a:blip r:embed="rId8"/>
                <a:stretch>
                  <a:fillRect t="-17105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043772" y="5675181"/>
                <a:ext cx="17979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大小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72" y="5675181"/>
                <a:ext cx="1797996" cy="461665"/>
              </a:xfrm>
              <a:prstGeom prst="rect">
                <a:avLst/>
              </a:prstGeom>
              <a:blipFill>
                <a:blip r:embed="rId9"/>
                <a:stretch>
                  <a:fillRect l="-5085" t="-1710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276494" y="5565624"/>
                <a:ext cx="2281163" cy="685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方向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kern="0" dirty="0">
                        <a:solidFill>
                          <a:prstClr val="black"/>
                        </a:solidFill>
                        <a:latin typeface="宋体" panose="02010600030101010101" pitchFamily="2" charset="-122"/>
                      </a:rPr>
                      <m:t>: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𝑔𝑡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94" y="5565624"/>
                <a:ext cx="2281163" cy="685059"/>
              </a:xfrm>
              <a:prstGeom prst="rect">
                <a:avLst/>
              </a:prstGeom>
              <a:blipFill>
                <a:blip r:embed="rId10"/>
                <a:stretch>
                  <a:fillRect l="-4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0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3" grpId="0" animBg="1"/>
      <p:bldP spid="14" grpId="0"/>
      <p:bldP spid="16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3643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第四节  隐函数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和参数方程求导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29577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三、相关变化率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68156" y="3628917"/>
            <a:ext cx="3161306" cy="260912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5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887710" y="1129529"/>
            <a:ext cx="9444319" cy="683357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一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长为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５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的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梯子斜靠在墙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上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. 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如果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梯子下端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以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0.5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m/s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的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速率滑离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墙壁， 试求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梯子下端离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墙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 时，梯子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上端向下滑落的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速率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.</a:t>
            </a:r>
          </a:p>
        </p:txBody>
      </p:sp>
      <p:sp>
        <p:nvSpPr>
          <p:cNvPr id="7" name="AutoShape 23"/>
          <p:cNvSpPr>
            <a:spLocks noChangeAspect="1" noChangeArrowheads="1" noTextEdit="1"/>
          </p:cNvSpPr>
          <p:nvPr/>
        </p:nvSpPr>
        <p:spPr bwMode="auto">
          <a:xfrm>
            <a:off x="8629236" y="3822060"/>
            <a:ext cx="2466975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9035636" y="4871397"/>
            <a:ext cx="1571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5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y</a:t>
            </a:r>
            <a:endParaRPr lang="zh-CN" altLang="zh-CN" dirty="0" smtClean="0">
              <a:solidFill>
                <a:prstClr val="black"/>
              </a:solidFill>
              <a:ea typeface="微软雅黑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9675399" y="5222235"/>
            <a:ext cx="1587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5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x</a:t>
            </a:r>
            <a:endParaRPr lang="zh-CN" altLang="zh-CN" dirty="0" smtClean="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859424" y="4072885"/>
            <a:ext cx="87313" cy="1366837"/>
            <a:chOff x="8472488" y="3481388"/>
            <a:chExt cx="87313" cy="1366837"/>
          </a:xfrm>
          <a:solidFill>
            <a:srgbClr val="1F497D">
              <a:lumMod val="60000"/>
              <a:lumOff val="40000"/>
            </a:srgbClr>
          </a:solidFill>
        </p:grpSpPr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8472488" y="3481388"/>
              <a:ext cx="87313" cy="136683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8472488" y="3481388"/>
              <a:ext cx="87313" cy="1366837"/>
            </a:xfrm>
            <a:prstGeom prst="rect">
              <a:avLst/>
            </a:prstGeom>
            <a:grpFill/>
            <a:ln w="4763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46736" y="4390385"/>
            <a:ext cx="1622425" cy="1049337"/>
            <a:chOff x="8559800" y="3798888"/>
            <a:chExt cx="1622425" cy="1049337"/>
          </a:xfrm>
        </p:grpSpPr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8559800" y="3798888"/>
              <a:ext cx="1622425" cy="1049337"/>
            </a:xfrm>
            <a:prstGeom prst="line">
              <a:avLst/>
            </a:prstGeom>
            <a:noFill/>
            <a:ln w="15875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Rectangle 163"/>
            <p:cNvSpPr>
              <a:spLocks noChangeArrowheads="1"/>
            </p:cNvSpPr>
            <p:nvPr/>
          </p:nvSpPr>
          <p:spPr bwMode="auto">
            <a:xfrm>
              <a:off x="9464675" y="4176713"/>
              <a:ext cx="173038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5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5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670682" y="5439722"/>
            <a:ext cx="2179467" cy="135549"/>
            <a:chOff x="8283746" y="4848225"/>
            <a:chExt cx="2179467" cy="135549"/>
          </a:xfrm>
        </p:grpSpPr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8297863" y="4848225"/>
              <a:ext cx="2165350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283746" y="4852625"/>
              <a:ext cx="2129285" cy="131149"/>
              <a:chOff x="8283746" y="4852625"/>
              <a:chExt cx="2129285" cy="131149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V="1">
                <a:off x="8283746" y="4852625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8415511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8548285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8696326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8824907" y="4865937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8953488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9083491" y="4858234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9210650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9328845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9456990" y="4852625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9588755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9721529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9869570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 flipV="1">
                <a:off x="9998151" y="4865937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10126732" y="4858976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10256735" y="4858234"/>
                <a:ext cx="156296" cy="11783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</p:grpSp>
      </p:grpSp>
      <p:grpSp>
        <p:nvGrpSpPr>
          <p:cNvPr id="36" name="组合 35"/>
          <p:cNvGrpSpPr/>
          <p:nvPr/>
        </p:nvGrpSpPr>
        <p:grpSpPr>
          <a:xfrm>
            <a:off x="10661236" y="5026818"/>
            <a:ext cx="373063" cy="297180"/>
            <a:chOff x="10274300" y="4435321"/>
            <a:chExt cx="373063" cy="297180"/>
          </a:xfrm>
        </p:grpSpPr>
        <p:sp>
          <p:nvSpPr>
            <p:cNvPr id="37" name="Line 164"/>
            <p:cNvSpPr>
              <a:spLocks noChangeShapeType="1"/>
            </p:cNvSpPr>
            <p:nvPr/>
          </p:nvSpPr>
          <p:spPr bwMode="auto">
            <a:xfrm>
              <a:off x="10274300" y="4725988"/>
              <a:ext cx="373063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38" name="对象 37"/>
            <p:cNvGraphicFramePr>
              <a:graphicFrameLocks noChangeAspect="1"/>
            </p:cNvGraphicFramePr>
            <p:nvPr>
              <p:extLst/>
            </p:nvPr>
          </p:nvGraphicFramePr>
          <p:xfrm>
            <a:off x="10297531" y="4435321"/>
            <a:ext cx="214344" cy="297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18" name="Equation" r:id="rId3" imgW="164880" imgH="228600" progId="Equation.DSMT4">
                    <p:embed/>
                  </p:oleObj>
                </mc:Choice>
                <mc:Fallback>
                  <p:oleObj name="Equation" r:id="rId3" imgW="164880" imgH="228600" progId="Equation.DSMT4">
                    <p:embed/>
                    <p:pic>
                      <p:nvPicPr>
                        <p:cNvPr id="205" name="对象 2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7531" y="4435321"/>
                          <a:ext cx="214344" cy="29718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组合 38"/>
          <p:cNvGrpSpPr/>
          <p:nvPr/>
        </p:nvGrpSpPr>
        <p:grpSpPr>
          <a:xfrm>
            <a:off x="9073736" y="3826822"/>
            <a:ext cx="241346" cy="374650"/>
            <a:chOff x="8686800" y="3235325"/>
            <a:chExt cx="241346" cy="374650"/>
          </a:xfrm>
        </p:grpSpPr>
        <p:sp>
          <p:nvSpPr>
            <p:cNvPr id="40" name="Line 166"/>
            <p:cNvSpPr>
              <a:spLocks noChangeShapeType="1"/>
            </p:cNvSpPr>
            <p:nvPr/>
          </p:nvSpPr>
          <p:spPr bwMode="auto">
            <a:xfrm>
              <a:off x="8686800" y="3235325"/>
              <a:ext cx="0" cy="37465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41" name="对象 40"/>
            <p:cNvGraphicFramePr>
              <a:graphicFrameLocks noChangeAspect="1"/>
            </p:cNvGraphicFramePr>
            <p:nvPr>
              <p:extLst/>
            </p:nvPr>
          </p:nvGraphicFramePr>
          <p:xfrm>
            <a:off x="8713802" y="3263492"/>
            <a:ext cx="214344" cy="297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19"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206" name="对象 2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13802" y="3263492"/>
                          <a:ext cx="214344" cy="29718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2035627" y="2207899"/>
            <a:ext cx="9198430" cy="1532727"/>
            <a:chOff x="676275" y="2058879"/>
            <a:chExt cx="9198430" cy="1532727"/>
          </a:xfrm>
        </p:grpSpPr>
        <p:sp>
          <p:nvSpPr>
            <p:cNvPr id="43" name="矩形 42"/>
            <p:cNvSpPr/>
            <p:nvPr/>
          </p:nvSpPr>
          <p:spPr>
            <a:xfrm>
              <a:off x="676275" y="2058879"/>
              <a:ext cx="9198430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设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x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表示梯子下端离墙的距离，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y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表示梯子上端到地面的距离，这里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x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y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都是时间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t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的函数，于是 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.</a:t>
              </a:r>
            </a:p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两边对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t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求导，得</a:t>
              </a:r>
            </a:p>
          </p:txBody>
        </p:sp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503598"/>
                </p:ext>
              </p:extLst>
            </p:nvPr>
          </p:nvGraphicFramePr>
          <p:xfrm>
            <a:off x="4835443" y="2613991"/>
            <a:ext cx="1447172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0" name="Equation" r:id="rId7" imgW="723586" imgH="228501" progId="Equation.DSMT4">
                    <p:embed/>
                  </p:oleObj>
                </mc:Choice>
                <mc:Fallback>
                  <p:oleObj name="Equation" r:id="rId7" imgW="723586" imgH="228501" progId="Equation.DSMT4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5443" y="2613991"/>
                          <a:ext cx="1447172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/>
          <p:cNvGrpSpPr/>
          <p:nvPr/>
        </p:nvGrpSpPr>
        <p:grpSpPr>
          <a:xfrm>
            <a:off x="2327493" y="3935671"/>
            <a:ext cx="4403337" cy="837836"/>
            <a:chOff x="1968265" y="3621262"/>
            <a:chExt cx="4403337" cy="837836"/>
          </a:xfrm>
        </p:grpSpPr>
        <p:sp>
          <p:nvSpPr>
            <p:cNvPr id="46" name="矩形 45"/>
            <p:cNvSpPr/>
            <p:nvPr/>
          </p:nvSpPr>
          <p:spPr>
            <a:xfrm>
              <a:off x="4254265" y="380879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即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7839084"/>
                </p:ext>
              </p:extLst>
            </p:nvPr>
          </p:nvGraphicFramePr>
          <p:xfrm>
            <a:off x="1968265" y="3645930"/>
            <a:ext cx="22860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1" name="Equation" r:id="rId9" imgW="1143000" imgH="393700" progId="Equation.DSMT4">
                    <p:embed/>
                  </p:oleObj>
                </mc:Choice>
                <mc:Fallback>
                  <p:oleObj name="Equation" r:id="rId9" imgW="1143000" imgH="393700" progId="Equation.DSMT4">
                    <p:embed/>
                    <p:pic>
                      <p:nvPicPr>
                        <p:cNvPr id="13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265" y="3645930"/>
                          <a:ext cx="2286000" cy="78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432561"/>
                </p:ext>
              </p:extLst>
            </p:nvPr>
          </p:nvGraphicFramePr>
          <p:xfrm>
            <a:off x="4746708" y="3621262"/>
            <a:ext cx="1624894" cy="837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2" name="Equation" r:id="rId11" imgW="812447" imgH="418918" progId="Equation.DSMT4">
                    <p:embed/>
                  </p:oleObj>
                </mc:Choice>
                <mc:Fallback>
                  <p:oleObj name="Equation" r:id="rId11" imgW="812447" imgH="418918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6708" y="3621262"/>
                          <a:ext cx="1624894" cy="8378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组合 48"/>
          <p:cNvGrpSpPr/>
          <p:nvPr/>
        </p:nvGrpSpPr>
        <p:grpSpPr>
          <a:xfrm>
            <a:off x="1977616" y="4741679"/>
            <a:ext cx="5330821" cy="787058"/>
            <a:chOff x="660403" y="4451279"/>
            <a:chExt cx="5330821" cy="787058"/>
          </a:xfrm>
        </p:grpSpPr>
        <p:sp>
          <p:nvSpPr>
            <p:cNvPr id="50" name="矩形 49"/>
            <p:cNvSpPr/>
            <p:nvPr/>
          </p:nvSpPr>
          <p:spPr>
            <a:xfrm>
              <a:off x="660403" y="4620865"/>
              <a:ext cx="533082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注意到               以及               代入得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5584665"/>
                </p:ext>
              </p:extLst>
            </p:nvPr>
          </p:nvGraphicFramePr>
          <p:xfrm>
            <a:off x="1676399" y="4673321"/>
            <a:ext cx="1269450" cy="380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3" name="Equation" r:id="rId13" imgW="634725" imgH="190417" progId="Equation.DSMT4">
                    <p:embed/>
                  </p:oleObj>
                </mc:Choice>
                <mc:Fallback>
                  <p:oleObj name="Equation" r:id="rId13" imgW="634725" imgH="190417" progId="Equation.DSMT4">
                    <p:embed/>
                    <p:pic>
                      <p:nvPicPr>
                        <p:cNvPr id="19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399" y="4673321"/>
                          <a:ext cx="1269450" cy="3808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31678"/>
                </p:ext>
              </p:extLst>
            </p:nvPr>
          </p:nvGraphicFramePr>
          <p:xfrm>
            <a:off x="3505199" y="4451279"/>
            <a:ext cx="1167894" cy="787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4" name="Equation" r:id="rId15" imgW="583947" imgH="393529" progId="Equation.DSMT4">
                    <p:embed/>
                  </p:oleObj>
                </mc:Choice>
                <mc:Fallback>
                  <p:oleObj name="Equation" r:id="rId15" imgW="583947" imgH="393529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199" y="4451279"/>
                          <a:ext cx="1167894" cy="7870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组合 52"/>
          <p:cNvGrpSpPr/>
          <p:nvPr/>
        </p:nvGrpSpPr>
        <p:grpSpPr>
          <a:xfrm>
            <a:off x="2337435" y="5423409"/>
            <a:ext cx="1506674" cy="787058"/>
            <a:chOff x="1978207" y="5109000"/>
            <a:chExt cx="1506674" cy="787058"/>
          </a:xfrm>
        </p:grpSpPr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2525264"/>
                </p:ext>
              </p:extLst>
            </p:nvPr>
          </p:nvGraphicFramePr>
          <p:xfrm>
            <a:off x="1978207" y="5109000"/>
            <a:ext cx="1142504" cy="787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5" name="Equation" r:id="rId17" imgW="571252" imgH="393529" progId="Equation.DSMT4">
                    <p:embed/>
                  </p:oleObj>
                </mc:Choice>
                <mc:Fallback>
                  <p:oleObj name="Equation" r:id="rId17" imgW="571252" imgH="393529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8207" y="5109000"/>
                          <a:ext cx="1142504" cy="7870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矩形 54"/>
            <p:cNvSpPr/>
            <p:nvPr/>
          </p:nvSpPr>
          <p:spPr>
            <a:xfrm>
              <a:off x="2992438" y="530075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968182" y="6008695"/>
            <a:ext cx="5046574" cy="787058"/>
            <a:chOff x="609521" y="5756533"/>
            <a:chExt cx="5046574" cy="787058"/>
          </a:xfrm>
        </p:grpSpPr>
        <p:sp>
          <p:nvSpPr>
            <p:cNvPr id="57" name="矩形 56"/>
            <p:cNvSpPr/>
            <p:nvPr/>
          </p:nvSpPr>
          <p:spPr>
            <a:xfrm>
              <a:off x="609521" y="5919230"/>
              <a:ext cx="5046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即梯子上端向下滑落的速率为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m/s.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1605149"/>
                </p:ext>
              </p:extLst>
            </p:nvPr>
          </p:nvGraphicFramePr>
          <p:xfrm>
            <a:off x="4673093" y="5756533"/>
            <a:ext cx="279278" cy="787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926" name="Equation" r:id="rId19" imgW="139639" imgH="393529" progId="Equation.DSMT4">
                    <p:embed/>
                  </p:oleObj>
                </mc:Choice>
                <mc:Fallback>
                  <p:oleObj name="Equation" r:id="rId19" imgW="139639" imgH="393529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3093" y="5756533"/>
                          <a:ext cx="279278" cy="7870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矩形 60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11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2" name="矩形 10"/>
          <p:cNvSpPr>
            <a:spLocks noChangeArrowheads="1"/>
          </p:cNvSpPr>
          <p:nvPr/>
        </p:nvSpPr>
        <p:spPr bwMode="auto">
          <a:xfrm>
            <a:off x="962501" y="231122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61" grpId="0" animBg="1"/>
      <p:bldP spid="6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9"/>
          <p:cNvSpPr>
            <a:spLocks noChangeArrowheads="1"/>
          </p:cNvSpPr>
          <p:nvPr/>
        </p:nvSpPr>
        <p:spPr bwMode="auto">
          <a:xfrm>
            <a:off x="4103914" y="3144838"/>
            <a:ext cx="57023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二、微分的几何意义</a:t>
            </a:r>
          </a:p>
        </p:txBody>
      </p:sp>
      <p:sp>
        <p:nvSpPr>
          <p:cNvPr id="78853" name="Rectangle 10"/>
          <p:cNvSpPr>
            <a:spLocks noChangeArrowheads="1"/>
          </p:cNvSpPr>
          <p:nvPr/>
        </p:nvSpPr>
        <p:spPr bwMode="auto">
          <a:xfrm>
            <a:off x="4103914" y="2433638"/>
            <a:ext cx="57023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一、微分的概念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78854" name="Rectangle 11"/>
          <p:cNvSpPr>
            <a:spLocks noChangeArrowheads="1"/>
          </p:cNvSpPr>
          <p:nvPr/>
        </p:nvSpPr>
        <p:spPr bwMode="auto">
          <a:xfrm>
            <a:off x="1981200" y="1003300"/>
            <a:ext cx="8686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accent2"/>
                </a:solidFill>
                <a:latin typeface="黑体" panose="02010609060101010101" pitchFamily="49" charset="-122"/>
              </a:rPr>
              <a:t/>
            </a:r>
            <a:br>
              <a:rPr lang="en-US" altLang="zh-CN" sz="4400" b="1" dirty="0">
                <a:solidFill>
                  <a:schemeClr val="accent2"/>
                </a:solidFill>
                <a:latin typeface="黑体" panose="02010609060101010101" pitchFamily="49" charset="-122"/>
              </a:rPr>
            </a:br>
            <a:r>
              <a:rPr lang="zh-CN" altLang="en-US" sz="4400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第五节  </a:t>
            </a:r>
            <a:r>
              <a:rPr lang="zh-CN" altLang="en-US" sz="4400" b="1" dirty="0" smtClean="0">
                <a:solidFill>
                  <a:schemeClr val="accent2"/>
                </a:solidFill>
              </a:rPr>
              <a:t>函数</a:t>
            </a:r>
            <a:r>
              <a:rPr lang="zh-CN" altLang="en-US" sz="4400" b="1" dirty="0">
                <a:solidFill>
                  <a:schemeClr val="accent2"/>
                </a:solidFill>
              </a:rPr>
              <a:t>的</a:t>
            </a:r>
            <a:r>
              <a:rPr lang="zh-CN" altLang="en-US" sz="4400" b="1" dirty="0" smtClean="0">
                <a:solidFill>
                  <a:schemeClr val="accent2"/>
                </a:solidFill>
              </a:rPr>
              <a:t>微分</a:t>
            </a:r>
            <a:endParaRPr lang="zh-CN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78855" name="Rectangle 12"/>
          <p:cNvSpPr>
            <a:spLocks noChangeArrowheads="1"/>
          </p:cNvSpPr>
          <p:nvPr/>
        </p:nvSpPr>
        <p:spPr bwMode="auto">
          <a:xfrm>
            <a:off x="4129314" y="3944938"/>
            <a:ext cx="57023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三、微分的运算法则</a:t>
            </a:r>
          </a:p>
        </p:txBody>
      </p:sp>
      <p:sp>
        <p:nvSpPr>
          <p:cNvPr id="78856" name="Rectangle 13"/>
          <p:cNvSpPr>
            <a:spLocks noChangeArrowheads="1"/>
          </p:cNvSpPr>
          <p:nvPr/>
        </p:nvSpPr>
        <p:spPr bwMode="auto">
          <a:xfrm>
            <a:off x="4142014" y="4757738"/>
            <a:ext cx="57023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四、微分的近似计算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738250D1-7CDB-480E-8E2A-6B4A7A9E3594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形标注 99"/>
          <p:cNvSpPr/>
          <p:nvPr/>
        </p:nvSpPr>
        <p:spPr>
          <a:xfrm>
            <a:off x="7752701" y="6164057"/>
            <a:ext cx="1920864" cy="555862"/>
          </a:xfrm>
          <a:prstGeom prst="wedgeEllipseCallout">
            <a:avLst>
              <a:gd name="adj1" fmla="val -127942"/>
              <a:gd name="adj2" fmla="val -194043"/>
            </a:avLst>
          </a:prstGeom>
          <a:solidFill>
            <a:schemeClr val="bg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</a:rPr>
              <a:t>非线性部分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99" name="椭圆形标注 98"/>
          <p:cNvSpPr/>
          <p:nvPr/>
        </p:nvSpPr>
        <p:spPr>
          <a:xfrm>
            <a:off x="131750" y="4007611"/>
            <a:ext cx="1656806" cy="555862"/>
          </a:xfrm>
          <a:prstGeom prst="wedgeEllipseCallout">
            <a:avLst>
              <a:gd name="adj1" fmla="val 239351"/>
              <a:gd name="adj2" fmla="val 150626"/>
            </a:avLst>
          </a:prstGeom>
          <a:solidFill>
            <a:schemeClr val="bg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</a:rPr>
              <a:t>线性部分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85244" y="1047750"/>
            <a:ext cx="9048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导数反映函数相对于自变量变化的快慢程度；微分则指明当自变量有微小变化时，函数值大体上变化多少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" name="矩形 4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2775" y="438150"/>
            <a:ext cx="29577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一、微分的概念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74358" y="1979634"/>
            <a:ext cx="10159647" cy="1044012"/>
            <a:chOff x="1479879" y="878495"/>
            <a:chExt cx="10159647" cy="1044012"/>
          </a:xfrm>
        </p:grpSpPr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1479879" y="878495"/>
              <a:ext cx="10159647" cy="1044012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Wingdings" pitchFamily="2" charset="2"/>
                <a:buNone/>
              </a:pPr>
              <a:r>
                <a:rPr lang="zh-CN" altLang="en-US" sz="2400" dirty="0" smtClean="0">
                  <a:solidFill>
                    <a:prstClr val="black"/>
                  </a:solidFill>
                  <a:latin typeface="+mn-ea"/>
                </a:rPr>
                <a:t>一块</a:t>
              </a:r>
              <a:r>
                <a:rPr lang="zh-CN" altLang="en-US" sz="2400" dirty="0">
                  <a:solidFill>
                    <a:prstClr val="black"/>
                  </a:solidFill>
                  <a:latin typeface="+mn-ea"/>
                </a:rPr>
                <a:t>正方形金属薄片因受温度变化的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+mn-ea"/>
                </a:rPr>
                <a:t>影响，其</a:t>
              </a:r>
              <a:r>
                <a:rPr lang="zh-CN" altLang="en-US" sz="2400" dirty="0">
                  <a:solidFill>
                    <a:prstClr val="black"/>
                  </a:solidFill>
                  <a:latin typeface="+mn-ea"/>
                </a:rPr>
                <a:t>边长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+mn-ea"/>
                </a:rPr>
                <a:t>由  变到      ，问：此薄片的</a:t>
              </a:r>
              <a:r>
                <a:rPr lang="zh-CN" altLang="en-US" sz="2400" dirty="0">
                  <a:solidFill>
                    <a:prstClr val="black"/>
                  </a:solidFill>
                  <a:latin typeface="+mn-ea"/>
                </a:rPr>
                <a:t>面积改变了多少</a:t>
              </a:r>
              <a:r>
                <a:rPr lang="en-US" altLang="zh-CN" sz="2400" dirty="0">
                  <a:solidFill>
                    <a:prstClr val="black"/>
                  </a:solidFill>
                  <a:latin typeface="+mn-ea"/>
                </a:rPr>
                <a:t>?</a:t>
              </a:r>
              <a:endParaRPr lang="en-US" altLang="zh-CN" sz="2400" dirty="0" smtClea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5146" y="951878"/>
              <a:ext cx="964782" cy="45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927" y="939481"/>
              <a:ext cx="330056" cy="45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822245" y="3033188"/>
            <a:ext cx="4392817" cy="572464"/>
            <a:chOff x="409574" y="2437926"/>
            <a:chExt cx="4392817" cy="572464"/>
          </a:xfrm>
        </p:grpSpPr>
        <p:sp>
          <p:nvSpPr>
            <p:cNvPr id="12" name="矩形 11"/>
            <p:cNvSpPr/>
            <p:nvPr/>
          </p:nvSpPr>
          <p:spPr>
            <a:xfrm>
              <a:off x="409574" y="2437926"/>
              <a:ext cx="4392817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39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宋体" panose="02010600030101010101" pitchFamily="2" charset="-122"/>
                </a:rPr>
                <a:t>设</a:t>
              </a:r>
              <a:r>
                <a: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宋体" panose="02010600030101010101" pitchFamily="2" charset="-122"/>
                </a:rPr>
                <a:t>此薄片的边长</a:t>
              </a:r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宋体" panose="02010600030101010101" pitchFamily="2" charset="-122"/>
                </a:rPr>
                <a:t>为  ，</a:t>
              </a:r>
              <a:endPara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381" y="2494330"/>
              <a:ext cx="330056" cy="45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1941702" y="4999862"/>
            <a:ext cx="4521193" cy="496173"/>
            <a:chOff x="745919" y="2594038"/>
            <a:chExt cx="4521193" cy="496173"/>
          </a:xfrm>
        </p:grpSpPr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4079628"/>
                </p:ext>
              </p:extLst>
            </p:nvPr>
          </p:nvGraphicFramePr>
          <p:xfrm>
            <a:off x="745919" y="2607611"/>
            <a:ext cx="24892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52" name="Equation" r:id="rId5" imgW="1244600" imgH="241300" progId="Equation.DSMT4">
                    <p:embed/>
                  </p:oleObj>
                </mc:Choice>
                <mc:Fallback>
                  <p:oleObj name="Equation" r:id="rId5" imgW="1244600" imgH="24130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5919" y="2607611"/>
                          <a:ext cx="24892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0368198"/>
                </p:ext>
              </p:extLst>
            </p:nvPr>
          </p:nvGraphicFramePr>
          <p:xfrm>
            <a:off x="3286772" y="2594038"/>
            <a:ext cx="1980340" cy="482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53" name="Equation" r:id="rId7" imgW="990170" imgH="241195" progId="Equation.DSMT4">
                    <p:embed/>
                  </p:oleObj>
                </mc:Choice>
                <mc:Fallback>
                  <p:oleObj name="Equation" r:id="rId7" imgW="990170" imgH="241195" progId="Equation.DSMT4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772" y="2594038"/>
                          <a:ext cx="1980340" cy="482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/>
          <p:cNvGrpSpPr/>
          <p:nvPr/>
        </p:nvGrpSpPr>
        <p:grpSpPr>
          <a:xfrm>
            <a:off x="4892133" y="3029381"/>
            <a:ext cx="3141524" cy="572464"/>
            <a:chOff x="4596144" y="2442374"/>
            <a:chExt cx="3141524" cy="572464"/>
          </a:xfrm>
        </p:grpSpPr>
        <p:sp>
          <p:nvSpPr>
            <p:cNvPr id="32" name="矩形 31"/>
            <p:cNvSpPr/>
            <p:nvPr/>
          </p:nvSpPr>
          <p:spPr>
            <a:xfrm>
              <a:off x="4596144" y="2442374"/>
              <a:ext cx="3141524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面积为  ，则      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</a:endParaRPr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0814193"/>
                </p:ext>
              </p:extLst>
            </p:nvPr>
          </p:nvGraphicFramePr>
          <p:xfrm>
            <a:off x="5572256" y="2561467"/>
            <a:ext cx="304536" cy="329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54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4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256" y="2561467"/>
                          <a:ext cx="304536" cy="3299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1" name="Picture 1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976" y="2493928"/>
              <a:ext cx="863226" cy="48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矩形 32"/>
          <p:cNvSpPr/>
          <p:nvPr/>
        </p:nvSpPr>
        <p:spPr bwMode="auto">
          <a:xfrm>
            <a:off x="886301" y="2040620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引例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" name="矩形 10"/>
          <p:cNvSpPr>
            <a:spLocks noChangeArrowheads="1"/>
          </p:cNvSpPr>
          <p:nvPr/>
        </p:nvSpPr>
        <p:spPr bwMode="auto">
          <a:xfrm>
            <a:off x="884714" y="308463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822246" y="3551021"/>
            <a:ext cx="6224984" cy="1464632"/>
            <a:chOff x="1833132" y="3757850"/>
            <a:chExt cx="6224984" cy="1464632"/>
          </a:xfrm>
        </p:grpSpPr>
        <p:grpSp>
          <p:nvGrpSpPr>
            <p:cNvPr id="23" name="组合 22"/>
            <p:cNvGrpSpPr/>
            <p:nvPr/>
          </p:nvGrpSpPr>
          <p:grpSpPr>
            <a:xfrm>
              <a:off x="1833132" y="3757850"/>
              <a:ext cx="6224984" cy="1464632"/>
              <a:chOff x="823163" y="4761515"/>
              <a:chExt cx="6224984" cy="146463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823163" y="4761515"/>
                <a:ext cx="6224984" cy="1464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609539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薄片受温度变化的影响</a:t>
                </a:r>
                <a:r>
                  <a:rPr lang="zh-CN" altLang="en-US" sz="24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当自变量  从  变到 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取得增量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时，</a:t>
                </a:r>
                <a:r>
                  <a:rPr lang="zh-CN" altLang="en-US" sz="24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面积的改变</a:t>
                </a:r>
                <a:r>
                  <a:rPr lang="zh-CN" altLang="en-US" sz="24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量</a:t>
                </a:r>
                <a:r>
                  <a:rPr lang="zh-CN" altLang="en-US" sz="24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可以看成是</a:t>
                </a:r>
                <a:r>
                  <a:rPr lang="zh-CN" altLang="en-US" sz="24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因变量  取得</a:t>
                </a:r>
                <a:r>
                  <a:rPr lang="zh-CN" altLang="en-US" sz="24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相应的</a:t>
                </a:r>
                <a:r>
                  <a:rPr lang="zh-CN" altLang="en-US" sz="24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增量   即</a:t>
                </a:r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endParaRPr>
              </a:p>
            </p:txBody>
          </p:sp>
          <p:pic>
            <p:nvPicPr>
              <p:cNvPr id="24" name="Picture 1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1566" y="4818881"/>
                <a:ext cx="330056" cy="457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4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1428" y="4946351"/>
                <a:ext cx="253670" cy="279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25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220479" y="5295562"/>
                <a:ext cx="964782" cy="457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7" name="对象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797345"/>
                  </p:ext>
                </p:extLst>
              </p:nvPr>
            </p:nvGraphicFramePr>
            <p:xfrm>
              <a:off x="3353787" y="5316262"/>
              <a:ext cx="431238" cy="3551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155" name="Equation" r:id="rId13" imgW="215619" imgH="177569" progId="Equation.DSMT4">
                      <p:embed/>
                    </p:oleObj>
                  </mc:Choice>
                  <mc:Fallback>
                    <p:oleObj name="Equation" r:id="rId13" imgW="215619" imgH="177569" progId="Equation.DSMT4">
                      <p:embed/>
                      <p:pic>
                        <p:nvPicPr>
                          <p:cNvPr id="6" name="对象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53787" y="5316262"/>
                            <a:ext cx="431238" cy="3551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5" name="对象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9859630"/>
                </p:ext>
              </p:extLst>
            </p:nvPr>
          </p:nvGraphicFramePr>
          <p:xfrm>
            <a:off x="3725003" y="4839217"/>
            <a:ext cx="304536" cy="329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56" name="Equation" r:id="rId15" imgW="152268" imgH="164957" progId="Equation.DSMT4">
                    <p:embed/>
                  </p:oleObj>
                </mc:Choice>
                <mc:Fallback>
                  <p:oleObj name="Equation" r:id="rId15" imgW="152268" imgH="164957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5003" y="4839217"/>
                          <a:ext cx="304536" cy="3299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7629363"/>
                </p:ext>
              </p:extLst>
            </p:nvPr>
          </p:nvGraphicFramePr>
          <p:xfrm>
            <a:off x="6147031" y="4868459"/>
            <a:ext cx="457002" cy="330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57" name="Equation" r:id="rId16" imgW="228501" imgH="165028" progId="Equation.DSMT4">
                    <p:embed/>
                  </p:oleObj>
                </mc:Choice>
                <mc:Fallback>
                  <p:oleObj name="Equation" r:id="rId16" imgW="228501" imgH="165028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7031" y="4868459"/>
                          <a:ext cx="457002" cy="33005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" name="组合 91"/>
          <p:cNvGrpSpPr/>
          <p:nvPr/>
        </p:nvGrpSpPr>
        <p:grpSpPr>
          <a:xfrm>
            <a:off x="8347737" y="2848006"/>
            <a:ext cx="3409951" cy="3225800"/>
            <a:chOff x="8583307" y="3054835"/>
            <a:chExt cx="3409951" cy="3225800"/>
          </a:xfrm>
        </p:grpSpPr>
        <p:grpSp>
          <p:nvGrpSpPr>
            <p:cNvPr id="53" name="组合 52"/>
            <p:cNvGrpSpPr/>
            <p:nvPr/>
          </p:nvGrpSpPr>
          <p:grpSpPr>
            <a:xfrm>
              <a:off x="11482082" y="4134335"/>
              <a:ext cx="511176" cy="2146300"/>
              <a:chOff x="11182350" y="2408238"/>
              <a:chExt cx="511176" cy="2146300"/>
            </a:xfrm>
          </p:grpSpPr>
          <p:sp>
            <p:nvSpPr>
              <p:cNvPr id="54" name="Rectangle 75"/>
              <p:cNvSpPr>
                <a:spLocks noChangeArrowheads="1"/>
              </p:cNvSpPr>
              <p:nvPr/>
            </p:nvSpPr>
            <p:spPr bwMode="auto">
              <a:xfrm>
                <a:off x="11431588" y="3352800"/>
                <a:ext cx="166688" cy="27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5" name="Rectangle 76"/>
              <p:cNvSpPr>
                <a:spLocks noChangeArrowheads="1"/>
              </p:cNvSpPr>
              <p:nvPr/>
            </p:nvSpPr>
            <p:spPr bwMode="auto">
              <a:xfrm>
                <a:off x="11520488" y="3465513"/>
                <a:ext cx="173038" cy="16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900" smtClean="0">
                    <a:solidFill>
                      <a:srgbClr val="000000"/>
                    </a:solidFill>
                    <a:latin typeface="Adobe 宋体 Std L" panose="02020300000000000000" pitchFamily="18" charset="-122"/>
                    <a:ea typeface="Adobe 宋体 Std L" panose="02020300000000000000" pitchFamily="18" charset="-122"/>
                  </a:rPr>
                  <a:t>0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6" name="Line 91"/>
              <p:cNvSpPr>
                <a:spLocks noChangeShapeType="1"/>
              </p:cNvSpPr>
              <p:nvPr/>
            </p:nvSpPr>
            <p:spPr bwMode="auto">
              <a:xfrm>
                <a:off x="11182350" y="2408238"/>
                <a:ext cx="322263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Line 92"/>
              <p:cNvSpPr>
                <a:spLocks noChangeShapeType="1"/>
              </p:cNvSpPr>
              <p:nvPr/>
            </p:nvSpPr>
            <p:spPr bwMode="auto">
              <a:xfrm>
                <a:off x="11182350" y="4554538"/>
                <a:ext cx="322263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11322050" y="2408238"/>
                <a:ext cx="44450" cy="2146300"/>
                <a:chOff x="11322050" y="2408238"/>
                <a:chExt cx="44450" cy="2146300"/>
              </a:xfrm>
            </p:grpSpPr>
            <p:sp>
              <p:nvSpPr>
                <p:cNvPr id="59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11344275" y="2474913"/>
                  <a:ext cx="0" cy="2011363"/>
                </a:xfrm>
                <a:prstGeom prst="line">
                  <a:avLst/>
                </a:prstGeom>
                <a:noFill/>
                <a:ln w="47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60" name="Freeform 94"/>
                <p:cNvSpPr>
                  <a:spLocks/>
                </p:cNvSpPr>
                <p:nvPr/>
              </p:nvSpPr>
              <p:spPr bwMode="auto">
                <a:xfrm>
                  <a:off x="11322050" y="4470400"/>
                  <a:ext cx="44450" cy="84138"/>
                </a:xfrm>
                <a:custGeom>
                  <a:avLst/>
                  <a:gdLst>
                    <a:gd name="T0" fmla="*/ 28 w 28"/>
                    <a:gd name="T1" fmla="*/ 0 h 53"/>
                    <a:gd name="T2" fmla="*/ 14 w 28"/>
                    <a:gd name="T3" fmla="*/ 53 h 53"/>
                    <a:gd name="T4" fmla="*/ 0 w 28"/>
                    <a:gd name="T5" fmla="*/ 0 h 53"/>
                    <a:gd name="T6" fmla="*/ 28 w 28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53">
                      <a:moveTo>
                        <a:pt x="28" y="0"/>
                      </a:moveTo>
                      <a:lnTo>
                        <a:pt x="14" y="53"/>
                      </a:lnTo>
                      <a:lnTo>
                        <a:pt x="0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61" name="Freeform 95"/>
                <p:cNvSpPr>
                  <a:spLocks/>
                </p:cNvSpPr>
                <p:nvPr/>
              </p:nvSpPr>
              <p:spPr bwMode="auto">
                <a:xfrm>
                  <a:off x="11322050" y="2408238"/>
                  <a:ext cx="44450" cy="84138"/>
                </a:xfrm>
                <a:custGeom>
                  <a:avLst/>
                  <a:gdLst>
                    <a:gd name="T0" fmla="*/ 28 w 28"/>
                    <a:gd name="T1" fmla="*/ 53 h 53"/>
                    <a:gd name="T2" fmla="*/ 14 w 28"/>
                    <a:gd name="T3" fmla="*/ 0 h 53"/>
                    <a:gd name="T4" fmla="*/ 0 w 28"/>
                    <a:gd name="T5" fmla="*/ 53 h 53"/>
                    <a:gd name="T6" fmla="*/ 28 w 28"/>
                    <a:gd name="T7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53">
                      <a:moveTo>
                        <a:pt x="28" y="53"/>
                      </a:moveTo>
                      <a:lnTo>
                        <a:pt x="14" y="0"/>
                      </a:lnTo>
                      <a:lnTo>
                        <a:pt x="0" y="53"/>
                      </a:lnTo>
                      <a:lnTo>
                        <a:pt x="28" y="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8583307" y="3054835"/>
              <a:ext cx="3238500" cy="3225800"/>
              <a:chOff x="8583307" y="3054835"/>
              <a:chExt cx="3238500" cy="3225800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10707382" y="3488222"/>
                <a:ext cx="668338" cy="646113"/>
                <a:chOff x="10407650" y="1762125"/>
                <a:chExt cx="668338" cy="646113"/>
              </a:xfrm>
            </p:grpSpPr>
            <p:sp>
              <p:nvSpPr>
                <p:cNvPr id="39" name="Rectangle 79"/>
                <p:cNvSpPr>
                  <a:spLocks noChangeArrowheads="1"/>
                </p:cNvSpPr>
                <p:nvPr/>
              </p:nvSpPr>
              <p:spPr bwMode="auto">
                <a:xfrm>
                  <a:off x="10407650" y="1762125"/>
                  <a:ext cx="668338" cy="646113"/>
                </a:xfrm>
                <a:prstGeom prst="rect">
                  <a:avLst/>
                </a:prstGeom>
                <a:solidFill>
                  <a:srgbClr val="8D8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0" name="Rectangle 80"/>
                <p:cNvSpPr>
                  <a:spLocks noChangeArrowheads="1"/>
                </p:cNvSpPr>
                <p:nvPr/>
              </p:nvSpPr>
              <p:spPr bwMode="auto">
                <a:xfrm>
                  <a:off x="10407650" y="1762125"/>
                  <a:ext cx="668338" cy="646113"/>
                </a:xfrm>
                <a:prstGeom prst="rect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41" name="Rectangle 81"/>
              <p:cNvSpPr>
                <a:spLocks noChangeArrowheads="1"/>
              </p:cNvSpPr>
              <p:nvPr/>
            </p:nvSpPr>
            <p:spPr bwMode="auto">
              <a:xfrm>
                <a:off x="8583307" y="4134335"/>
                <a:ext cx="2124075" cy="2146300"/>
              </a:xfrm>
              <a:prstGeom prst="rect">
                <a:avLst/>
              </a:pr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0707382" y="4134335"/>
                <a:ext cx="668338" cy="2146300"/>
                <a:chOff x="10407650" y="2408238"/>
                <a:chExt cx="668338" cy="2146300"/>
              </a:xfrm>
            </p:grpSpPr>
            <p:sp>
              <p:nvSpPr>
                <p:cNvPr id="43" name="Rectangle 82"/>
                <p:cNvSpPr>
                  <a:spLocks noChangeArrowheads="1"/>
                </p:cNvSpPr>
                <p:nvPr/>
              </p:nvSpPr>
              <p:spPr bwMode="auto">
                <a:xfrm>
                  <a:off x="10407650" y="2408238"/>
                  <a:ext cx="668338" cy="2146300"/>
                </a:xfrm>
                <a:prstGeom prst="rect">
                  <a:avLst/>
                </a:prstGeom>
                <a:solidFill>
                  <a:srgbClr val="B2B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4" name="Rectangle 83"/>
                <p:cNvSpPr>
                  <a:spLocks noChangeArrowheads="1"/>
                </p:cNvSpPr>
                <p:nvPr/>
              </p:nvSpPr>
              <p:spPr bwMode="auto">
                <a:xfrm>
                  <a:off x="10407650" y="2408238"/>
                  <a:ext cx="668338" cy="2146300"/>
                </a:xfrm>
                <a:prstGeom prst="rect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8583307" y="3054835"/>
                <a:ext cx="2124076" cy="393700"/>
                <a:chOff x="8283575" y="1328738"/>
                <a:chExt cx="2124076" cy="393700"/>
              </a:xfrm>
            </p:grpSpPr>
            <p:sp>
              <p:nvSpPr>
                <p:cNvPr id="46" name="Rectangle 73"/>
                <p:cNvSpPr>
                  <a:spLocks noChangeArrowheads="1"/>
                </p:cNvSpPr>
                <p:nvPr/>
              </p:nvSpPr>
              <p:spPr bwMode="auto">
                <a:xfrm>
                  <a:off x="9132888" y="1328738"/>
                  <a:ext cx="160300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600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x</a:t>
                  </a:r>
                  <a:r>
                    <a:rPr lang="en-US" altLang="zh-CN" sz="1600" baseline="-250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0</a:t>
                  </a:r>
                  <a:endParaRPr lang="zh-CN" altLang="zh-CN" baseline="-25000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47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8289925" y="1400175"/>
                  <a:ext cx="0" cy="322263"/>
                </a:xfrm>
                <a:prstGeom prst="line">
                  <a:avLst/>
                </a:prstGeom>
                <a:noFill/>
                <a:ln w="47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8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0407650" y="1400175"/>
                  <a:ext cx="0" cy="322263"/>
                </a:xfrm>
                <a:prstGeom prst="line">
                  <a:avLst/>
                </a:prstGeom>
                <a:noFill/>
                <a:ln w="47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8283575" y="1566863"/>
                  <a:ext cx="2124076" cy="44450"/>
                  <a:chOff x="8283575" y="1566863"/>
                  <a:chExt cx="2124076" cy="44450"/>
                </a:xfrm>
              </p:grpSpPr>
              <p:sp>
                <p:nvSpPr>
                  <p:cNvPr id="50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8351838" y="1589088"/>
                    <a:ext cx="1982788" cy="0"/>
                  </a:xfrm>
                  <a:prstGeom prst="line">
                    <a:avLst/>
                  </a:prstGeom>
                  <a:noFill/>
                  <a:ln w="4763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1" name="Freeform 87"/>
                  <p:cNvSpPr>
                    <a:spLocks/>
                  </p:cNvSpPr>
                  <p:nvPr/>
                </p:nvSpPr>
                <p:spPr bwMode="auto">
                  <a:xfrm>
                    <a:off x="8283575" y="1566863"/>
                    <a:ext cx="84138" cy="44450"/>
                  </a:xfrm>
                  <a:custGeom>
                    <a:avLst/>
                    <a:gdLst>
                      <a:gd name="T0" fmla="*/ 53 w 53"/>
                      <a:gd name="T1" fmla="*/ 28 h 28"/>
                      <a:gd name="T2" fmla="*/ 0 w 53"/>
                      <a:gd name="T3" fmla="*/ 14 h 28"/>
                      <a:gd name="T4" fmla="*/ 53 w 53"/>
                      <a:gd name="T5" fmla="*/ 0 h 28"/>
                      <a:gd name="T6" fmla="*/ 53 w 53"/>
                      <a:gd name="T7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28">
                        <a:moveTo>
                          <a:pt x="53" y="28"/>
                        </a:moveTo>
                        <a:lnTo>
                          <a:pt x="0" y="14"/>
                        </a:lnTo>
                        <a:lnTo>
                          <a:pt x="53" y="0"/>
                        </a:lnTo>
                        <a:lnTo>
                          <a:pt x="53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2" name="Freeform 88"/>
                  <p:cNvSpPr>
                    <a:spLocks/>
                  </p:cNvSpPr>
                  <p:nvPr/>
                </p:nvSpPr>
                <p:spPr bwMode="auto">
                  <a:xfrm>
                    <a:off x="10323513" y="1566863"/>
                    <a:ext cx="84138" cy="44450"/>
                  </a:xfrm>
                  <a:custGeom>
                    <a:avLst/>
                    <a:gdLst>
                      <a:gd name="T0" fmla="*/ 0 w 53"/>
                      <a:gd name="T1" fmla="*/ 28 h 28"/>
                      <a:gd name="T2" fmla="*/ 53 w 53"/>
                      <a:gd name="T3" fmla="*/ 14 h 28"/>
                      <a:gd name="T4" fmla="*/ 0 w 53"/>
                      <a:gd name="T5" fmla="*/ 0 h 28"/>
                      <a:gd name="T6" fmla="*/ 0 w 53"/>
                      <a:gd name="T7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28">
                        <a:moveTo>
                          <a:pt x="0" y="28"/>
                        </a:moveTo>
                        <a:lnTo>
                          <a:pt x="53" y="14"/>
                        </a:lnTo>
                        <a:lnTo>
                          <a:pt x="0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  <p:sp>
            <p:nvSpPr>
              <p:cNvPr id="62" name="Rectangle 100"/>
              <p:cNvSpPr>
                <a:spLocks noChangeArrowheads="1"/>
              </p:cNvSpPr>
              <p:nvPr/>
            </p:nvSpPr>
            <p:spPr bwMode="auto">
              <a:xfrm>
                <a:off x="10908995" y="3086585"/>
                <a:ext cx="22860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3" name="Rectangle 102"/>
              <p:cNvSpPr>
                <a:spLocks noChangeArrowheads="1"/>
              </p:cNvSpPr>
              <p:nvPr/>
            </p:nvSpPr>
            <p:spPr bwMode="auto">
              <a:xfrm>
                <a:off x="11593207" y="3685072"/>
                <a:ext cx="22860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9643757" y="4999522"/>
                <a:ext cx="431801" cy="277813"/>
                <a:chOff x="9344025" y="3273425"/>
                <a:chExt cx="431801" cy="277813"/>
              </a:xfrm>
            </p:grpSpPr>
            <p:sp>
              <p:nvSpPr>
                <p:cNvPr id="65" name="Rectangle 109"/>
                <p:cNvSpPr>
                  <a:spLocks noChangeArrowheads="1"/>
                </p:cNvSpPr>
                <p:nvPr/>
              </p:nvSpPr>
              <p:spPr bwMode="auto">
                <a:xfrm>
                  <a:off x="9344025" y="3273425"/>
                  <a:ext cx="201613" cy="277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600" i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A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66" name="Rectangle 110"/>
                <p:cNvSpPr>
                  <a:spLocks noChangeArrowheads="1"/>
                </p:cNvSpPr>
                <p:nvPr/>
              </p:nvSpPr>
              <p:spPr bwMode="auto">
                <a:xfrm>
                  <a:off x="9467850" y="3273425"/>
                  <a:ext cx="188913" cy="277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60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=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67" name="Rectangle 111"/>
                <p:cNvSpPr>
                  <a:spLocks noChangeArrowheads="1"/>
                </p:cNvSpPr>
                <p:nvPr/>
              </p:nvSpPr>
              <p:spPr bwMode="auto">
                <a:xfrm>
                  <a:off x="9580563" y="3273425"/>
                  <a:ext cx="166688" cy="277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1600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x</a:t>
                  </a:r>
                  <a:endParaRPr lang="zh-CN" altLang="zh-CN" dirty="0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68" name="Rectangle 112"/>
                <p:cNvSpPr>
                  <a:spLocks noChangeArrowheads="1"/>
                </p:cNvSpPr>
                <p:nvPr/>
              </p:nvSpPr>
              <p:spPr bwMode="auto">
                <a:xfrm>
                  <a:off x="9669463" y="3384550"/>
                  <a:ext cx="106363" cy="161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90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0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  <p:sp>
              <p:nvSpPr>
                <p:cNvPr id="69" name="Rectangle 113"/>
                <p:cNvSpPr>
                  <a:spLocks noChangeArrowheads="1"/>
                </p:cNvSpPr>
                <p:nvPr/>
              </p:nvSpPr>
              <p:spPr bwMode="auto">
                <a:xfrm>
                  <a:off x="9669463" y="3284538"/>
                  <a:ext cx="106363" cy="160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zh-CN" altLang="zh-CN" sz="90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微软雅黑"/>
                    </a:rPr>
                    <a:t>2</a:t>
                  </a:r>
                  <a:endParaRPr lang="zh-CN" altLang="zh-CN" smtClean="0">
                    <a:solidFill>
                      <a:prstClr val="black"/>
                    </a:solidFill>
                    <a:ea typeface="微软雅黑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8583307" y="3488222"/>
                <a:ext cx="2124075" cy="646113"/>
                <a:chOff x="8283575" y="1762125"/>
                <a:chExt cx="2124075" cy="646113"/>
              </a:xfrm>
            </p:grpSpPr>
            <p:sp>
              <p:nvSpPr>
                <p:cNvPr id="71" name="Rectangle 78"/>
                <p:cNvSpPr>
                  <a:spLocks noChangeArrowheads="1"/>
                </p:cNvSpPr>
                <p:nvPr/>
              </p:nvSpPr>
              <p:spPr bwMode="auto">
                <a:xfrm>
                  <a:off x="8283575" y="1762125"/>
                  <a:ext cx="2124075" cy="646113"/>
                </a:xfrm>
                <a:prstGeom prst="rect">
                  <a:avLst/>
                </a:prstGeom>
                <a:noFill/>
                <a:ln w="1587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72" name="组合 71"/>
                <p:cNvGrpSpPr/>
                <p:nvPr/>
              </p:nvGrpSpPr>
              <p:grpSpPr>
                <a:xfrm>
                  <a:off x="8283575" y="1762125"/>
                  <a:ext cx="2124075" cy="646113"/>
                  <a:chOff x="8283575" y="1762125"/>
                  <a:chExt cx="2124075" cy="646113"/>
                </a:xfrm>
              </p:grpSpPr>
              <p:sp>
                <p:nvSpPr>
                  <p:cNvPr id="73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8283575" y="1762125"/>
                    <a:ext cx="2124075" cy="646113"/>
                  </a:xfrm>
                  <a:prstGeom prst="rect">
                    <a:avLst/>
                  </a:prstGeom>
                  <a:solidFill>
                    <a:srgbClr val="B2B1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graphicFrame>
                <p:nvGraphicFramePr>
                  <p:cNvPr id="74" name="对象 73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9180247" y="1918867"/>
                  <a:ext cx="429156" cy="2971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2158" name="Equation" r:id="rId18" imgW="330120" imgH="228600" progId="Equation.DSMT4">
                          <p:embed/>
                        </p:oleObj>
                      </mc:Choice>
                      <mc:Fallback>
                        <p:oleObj name="Equation" r:id="rId18" imgW="330120" imgH="228600" progId="Equation.DSMT4">
                          <p:embed/>
                          <p:pic>
                            <p:nvPicPr>
                              <p:cNvPr id="144" name="对象 14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9180247" y="1918867"/>
                                <a:ext cx="429156" cy="29718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75" name="组合 74"/>
              <p:cNvGrpSpPr/>
              <p:nvPr/>
            </p:nvGrpSpPr>
            <p:grpSpPr>
              <a:xfrm>
                <a:off x="9793165" y="4134335"/>
                <a:ext cx="914218" cy="663575"/>
                <a:chOff x="9493433" y="2408238"/>
                <a:chExt cx="914218" cy="663575"/>
              </a:xfrm>
            </p:grpSpPr>
            <p:sp>
              <p:nvSpPr>
                <p:cNvPr id="76" name="Freeform 108"/>
                <p:cNvSpPr>
                  <a:spLocks/>
                </p:cNvSpPr>
                <p:nvPr/>
              </p:nvSpPr>
              <p:spPr bwMode="auto">
                <a:xfrm>
                  <a:off x="9526588" y="2408238"/>
                  <a:ext cx="881063" cy="663575"/>
                </a:xfrm>
                <a:custGeom>
                  <a:avLst/>
                  <a:gdLst>
                    <a:gd name="T0" fmla="*/ 555 w 555"/>
                    <a:gd name="T1" fmla="*/ 0 h 418"/>
                    <a:gd name="T2" fmla="*/ 239 w 555"/>
                    <a:gd name="T3" fmla="*/ 418 h 418"/>
                    <a:gd name="T4" fmla="*/ 0 w 555"/>
                    <a:gd name="T5" fmla="*/ 418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5" h="418">
                      <a:moveTo>
                        <a:pt x="555" y="0"/>
                      </a:moveTo>
                      <a:lnTo>
                        <a:pt x="239" y="418"/>
                      </a:lnTo>
                      <a:lnTo>
                        <a:pt x="0" y="418"/>
                      </a:lnTo>
                    </a:path>
                  </a:pathLst>
                </a:custGeom>
                <a:noFill/>
                <a:ln w="47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graphicFrame>
              <p:nvGraphicFramePr>
                <p:cNvPr id="77" name="对象 76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9493433" y="2741951"/>
                <a:ext cx="478790" cy="2971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2159" name="Equation" r:id="rId20" imgW="368300" imgH="228600" progId="Equation.DSMT4">
                        <p:embed/>
                      </p:oleObj>
                    </mc:Choice>
                    <mc:Fallback>
                      <p:oleObj name="Equation" r:id="rId20" imgW="368300" imgH="228600" progId="Equation.DSMT4">
                        <p:embed/>
                        <p:pic>
                          <p:nvPicPr>
                            <p:cNvPr id="145" name="对象 14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93433" y="2741951"/>
                              <a:ext cx="478790" cy="2971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8" name="组合 77"/>
              <p:cNvGrpSpPr/>
              <p:nvPr/>
            </p:nvGrpSpPr>
            <p:grpSpPr>
              <a:xfrm>
                <a:off x="11460801" y="3164372"/>
                <a:ext cx="343544" cy="709668"/>
                <a:chOff x="11161069" y="1438275"/>
                <a:chExt cx="343544" cy="709668"/>
              </a:xfrm>
            </p:grpSpPr>
            <p:sp>
              <p:nvSpPr>
                <p:cNvPr id="79" name="Line 90"/>
                <p:cNvSpPr>
                  <a:spLocks noChangeShapeType="1"/>
                </p:cNvSpPr>
                <p:nvPr/>
              </p:nvSpPr>
              <p:spPr bwMode="auto">
                <a:xfrm>
                  <a:off x="11182350" y="1762125"/>
                  <a:ext cx="322263" cy="0"/>
                </a:xfrm>
                <a:prstGeom prst="line">
                  <a:avLst/>
                </a:prstGeom>
                <a:noFill/>
                <a:ln w="47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80" name="组合 79"/>
                <p:cNvGrpSpPr/>
                <p:nvPr/>
              </p:nvGrpSpPr>
              <p:grpSpPr>
                <a:xfrm>
                  <a:off x="11388725" y="1438275"/>
                  <a:ext cx="44450" cy="323851"/>
                  <a:chOff x="11388725" y="1438275"/>
                  <a:chExt cx="44450" cy="323851"/>
                </a:xfrm>
              </p:grpSpPr>
              <p:sp>
                <p:nvSpPr>
                  <p:cNvPr id="82" name="Line 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410950" y="1438275"/>
                    <a:ext cx="0" cy="250825"/>
                  </a:xfrm>
                  <a:prstGeom prst="line">
                    <a:avLst/>
                  </a:prstGeom>
                  <a:noFill/>
                  <a:ln w="4763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3" name="Freeform 97"/>
                  <p:cNvSpPr>
                    <a:spLocks/>
                  </p:cNvSpPr>
                  <p:nvPr/>
                </p:nvSpPr>
                <p:spPr bwMode="auto">
                  <a:xfrm>
                    <a:off x="11388725" y="1677988"/>
                    <a:ext cx="44450" cy="84138"/>
                  </a:xfrm>
                  <a:custGeom>
                    <a:avLst/>
                    <a:gdLst>
                      <a:gd name="T0" fmla="*/ 28 w 28"/>
                      <a:gd name="T1" fmla="*/ 0 h 53"/>
                      <a:gd name="T2" fmla="*/ 14 w 28"/>
                      <a:gd name="T3" fmla="*/ 53 h 53"/>
                      <a:gd name="T4" fmla="*/ 0 w 28"/>
                      <a:gd name="T5" fmla="*/ 0 h 53"/>
                      <a:gd name="T6" fmla="*/ 28 w 28"/>
                      <a:gd name="T7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8" h="53">
                        <a:moveTo>
                          <a:pt x="28" y="0"/>
                        </a:moveTo>
                        <a:lnTo>
                          <a:pt x="14" y="53"/>
                        </a:lnTo>
                        <a:lnTo>
                          <a:pt x="0" y="0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</p:grpSp>
            <p:graphicFrame>
              <p:nvGraphicFramePr>
                <p:cNvPr id="81" name="对象 80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1161069" y="1917103"/>
                <a:ext cx="280305" cy="2308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2160" name="Equation" r:id="rId22" imgW="215619" imgH="177569" progId="Equation.DSMT4">
                        <p:embed/>
                      </p:oleObj>
                    </mc:Choice>
                    <mc:Fallback>
                      <p:oleObj name="Equation" r:id="rId22" imgW="215619" imgH="177569" progId="Equation.DSMT4">
                        <p:embed/>
                        <p:pic>
                          <p:nvPicPr>
                            <p:cNvPr id="146" name="对象 14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161069" y="1917103"/>
                              <a:ext cx="280305" cy="2308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84" name="组合 83"/>
              <p:cNvGrpSpPr/>
              <p:nvPr/>
            </p:nvGrpSpPr>
            <p:grpSpPr>
              <a:xfrm>
                <a:off x="10949351" y="3126272"/>
                <a:ext cx="666082" cy="322263"/>
                <a:chOff x="10649619" y="1400175"/>
                <a:chExt cx="666082" cy="322263"/>
              </a:xfrm>
            </p:grpSpPr>
            <p:sp>
              <p:nvSpPr>
                <p:cNvPr id="85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11075988" y="1400175"/>
                  <a:ext cx="0" cy="322263"/>
                </a:xfrm>
                <a:prstGeom prst="line">
                  <a:avLst/>
                </a:prstGeom>
                <a:noFill/>
                <a:ln w="47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86" name="组合 85"/>
                <p:cNvGrpSpPr/>
                <p:nvPr/>
              </p:nvGrpSpPr>
              <p:grpSpPr>
                <a:xfrm>
                  <a:off x="11075988" y="1538288"/>
                  <a:ext cx="239713" cy="46038"/>
                  <a:chOff x="11075988" y="1538288"/>
                  <a:chExt cx="239713" cy="46038"/>
                </a:xfrm>
              </p:grpSpPr>
              <p:sp>
                <p:nvSpPr>
                  <p:cNvPr id="88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142663" y="1560513"/>
                    <a:ext cx="173038" cy="0"/>
                  </a:xfrm>
                  <a:prstGeom prst="line">
                    <a:avLst/>
                  </a:prstGeom>
                  <a:noFill/>
                  <a:ln w="4763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9" name="Freeform 99"/>
                  <p:cNvSpPr>
                    <a:spLocks/>
                  </p:cNvSpPr>
                  <p:nvPr/>
                </p:nvSpPr>
                <p:spPr bwMode="auto">
                  <a:xfrm>
                    <a:off x="11075988" y="1538288"/>
                    <a:ext cx="84138" cy="46038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14 h 29"/>
                      <a:gd name="T4" fmla="*/ 53 w 53"/>
                      <a:gd name="T5" fmla="*/ 0 h 29"/>
                      <a:gd name="T6" fmla="*/ 53 w 53"/>
                      <a:gd name="T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14"/>
                        </a:lnTo>
                        <a:lnTo>
                          <a:pt x="53" y="0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</p:grpSp>
            <p:graphicFrame>
              <p:nvGraphicFramePr>
                <p:cNvPr id="87" name="对象 86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649619" y="1419041"/>
                <a:ext cx="280305" cy="2308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2161" name="Equation" r:id="rId23" imgW="215619" imgH="177569" progId="Equation.DSMT4">
                        <p:embed/>
                      </p:oleObj>
                    </mc:Choice>
                    <mc:Fallback>
                      <p:oleObj name="Equation" r:id="rId23" imgW="215619" imgH="177569" progId="Equation.DSMT4">
                        <p:embed/>
                        <p:pic>
                          <p:nvPicPr>
                            <p:cNvPr id="149" name="对象 1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49619" y="1419041"/>
                              <a:ext cx="280305" cy="2308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93" name="组合 92"/>
          <p:cNvGrpSpPr/>
          <p:nvPr/>
        </p:nvGrpSpPr>
        <p:grpSpPr>
          <a:xfrm>
            <a:off x="1815905" y="5502491"/>
            <a:ext cx="6058292" cy="1052596"/>
            <a:chOff x="1438052" y="3642275"/>
            <a:chExt cx="6058292" cy="1052596"/>
          </a:xfrm>
        </p:grpSpPr>
        <p:sp>
          <p:nvSpPr>
            <p:cNvPr id="98" name="矩形 97"/>
            <p:cNvSpPr/>
            <p:nvPr/>
          </p:nvSpPr>
          <p:spPr>
            <a:xfrm>
              <a:off x="1438052" y="3642275"/>
              <a:ext cx="605829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当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时，    是比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高阶的无穷小，即    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.</a:t>
              </a:r>
            </a:p>
          </p:txBody>
        </p:sp>
        <p:graphicFrame>
          <p:nvGraphicFramePr>
            <p:cNvPr id="94" name="对象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327752"/>
                </p:ext>
              </p:extLst>
            </p:nvPr>
          </p:nvGraphicFramePr>
          <p:xfrm>
            <a:off x="1891728" y="3767365"/>
            <a:ext cx="989740" cy="355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62" name="Equation" r:id="rId24" imgW="494870" imgH="177646" progId="Equation.DSMT4">
                    <p:embed/>
                  </p:oleObj>
                </mc:Choice>
                <mc:Fallback>
                  <p:oleObj name="Equation" r:id="rId24" imgW="494870" imgH="177646" progId="Equation.DSMT4">
                    <p:embed/>
                    <p:pic>
                      <p:nvPicPr>
                        <p:cNvPr id="44" name="对象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1728" y="3767365"/>
                          <a:ext cx="989740" cy="355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对象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8577085"/>
                </p:ext>
              </p:extLst>
            </p:nvPr>
          </p:nvGraphicFramePr>
          <p:xfrm>
            <a:off x="3406659" y="3697968"/>
            <a:ext cx="736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63" name="Equation" r:id="rId26" imgW="368300" imgH="228600" progId="Equation.DSMT4">
                    <p:embed/>
                  </p:oleObj>
                </mc:Choice>
                <mc:Fallback>
                  <p:oleObj name="Equation" r:id="rId26" imgW="368300" imgH="228600" progId="Equation.DSMT4">
                    <p:embed/>
                    <p:pic>
                      <p:nvPicPr>
                        <p:cNvPr id="89" name="对象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6659" y="3697968"/>
                          <a:ext cx="7366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182753"/>
                </p:ext>
              </p:extLst>
            </p:nvPr>
          </p:nvGraphicFramePr>
          <p:xfrm>
            <a:off x="4727317" y="3753736"/>
            <a:ext cx="431238" cy="35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64" name="Equation" r:id="rId27" imgW="215619" imgH="177569" progId="Equation.DSMT4">
                    <p:embed/>
                  </p:oleObj>
                </mc:Choice>
                <mc:Fallback>
                  <p:oleObj name="Equation" r:id="rId27" imgW="215619" imgH="177569" progId="Equation.DSMT4">
                    <p:embed/>
                    <p:pic>
                      <p:nvPicPr>
                        <p:cNvPr id="90" name="对象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7317" y="3753736"/>
                          <a:ext cx="431238" cy="355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对象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9622044"/>
                </p:ext>
              </p:extLst>
            </p:nvPr>
          </p:nvGraphicFramePr>
          <p:xfrm>
            <a:off x="1971559" y="4173272"/>
            <a:ext cx="2870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65" name="Equation" r:id="rId28" imgW="1435100" imgH="228600" progId="Equation.DSMT4">
                    <p:embed/>
                  </p:oleObj>
                </mc:Choice>
                <mc:Fallback>
                  <p:oleObj name="Equation" r:id="rId28" imgW="1435100" imgH="228600" progId="Equation.DSMT4">
                    <p:embed/>
                    <p:pic>
                      <p:nvPicPr>
                        <p:cNvPr id="46" name="对象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1559" y="4173272"/>
                          <a:ext cx="28702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4602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99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29577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一、微分的概念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1349829" y="1188173"/>
            <a:ext cx="1181100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30929" y="1108421"/>
            <a:ext cx="8888185" cy="1096872"/>
            <a:chOff x="935447" y="2086498"/>
            <a:chExt cx="8888185" cy="1096872"/>
          </a:xfrm>
        </p:grpSpPr>
        <p:sp>
          <p:nvSpPr>
            <p:cNvPr id="7" name="内容占位符 2"/>
            <p:cNvSpPr txBox="1">
              <a:spLocks/>
            </p:cNvSpPr>
            <p:nvPr/>
          </p:nvSpPr>
          <p:spPr>
            <a:xfrm>
              <a:off x="935447" y="2098067"/>
              <a:ext cx="8888185" cy="1085303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设函数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某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区间    内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有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定义 ，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，        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</a:t>
              </a:r>
              <a:r>
                <a:rPr lang="zh-CN" altLang="en-US" sz="2400" dirty="0">
                  <a:solidFill>
                    <a:prstClr val="black"/>
                  </a:solidFill>
                  <a:latin typeface="Arial"/>
                  <a:ea typeface="微软雅黑"/>
                </a:rPr>
                <a:t>，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如果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函数的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增量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              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可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表示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成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4624980"/>
                </p:ext>
              </p:extLst>
            </p:nvPr>
          </p:nvGraphicFramePr>
          <p:xfrm>
            <a:off x="1937007" y="2086498"/>
            <a:ext cx="920350" cy="634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08" name="Equation" r:id="rId3" imgW="368140" imgH="253890" progId="Equation.DSMT4">
                    <p:embed/>
                  </p:oleObj>
                </mc:Choice>
                <mc:Fallback>
                  <p:oleObj name="Equation" r:id="rId3" imgW="368140" imgH="253890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7007" y="2086498"/>
                          <a:ext cx="920350" cy="634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6887468"/>
                </p:ext>
              </p:extLst>
            </p:nvPr>
          </p:nvGraphicFramePr>
          <p:xfrm>
            <a:off x="4195718" y="2197842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09" name="Equation" r:id="rId5" imgW="126780" imgH="164814" progId="Equation.DSMT4">
                    <p:embed/>
                  </p:oleObj>
                </mc:Choice>
                <mc:Fallback>
                  <p:oleObj name="Equation" r:id="rId5" imgW="126780" imgH="164814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718" y="2197842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6595580"/>
                </p:ext>
              </p:extLst>
            </p:nvPr>
          </p:nvGraphicFramePr>
          <p:xfrm>
            <a:off x="5886062" y="2118232"/>
            <a:ext cx="412570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0" name="Equation" r:id="rId7" imgW="165028" imgH="228501" progId="Equation.DSMT4">
                    <p:embed/>
                  </p:oleObj>
                </mc:Choice>
                <mc:Fallback>
                  <p:oleObj name="Equation" r:id="rId7" imgW="165028" imgH="228501" progId="Equation.DSMT4">
                    <p:embed/>
                    <p:pic>
                      <p:nvPicPr>
                        <p:cNvPr id="52" name="对象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6062" y="2118232"/>
                          <a:ext cx="412570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4944957"/>
                </p:ext>
              </p:extLst>
            </p:nvPr>
          </p:nvGraphicFramePr>
          <p:xfrm>
            <a:off x="6371008" y="2140056"/>
            <a:ext cx="17462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1" name="Equation" r:id="rId9" imgW="698500" imgH="228600" progId="Equation.DSMT4">
                    <p:embed/>
                  </p:oleObj>
                </mc:Choice>
                <mc:Fallback>
                  <p:oleObj name="Equation" r:id="rId9" imgW="698500" imgH="228600" progId="Equation.DSMT4">
                    <p:embed/>
                    <p:pic>
                      <p:nvPicPr>
                        <p:cNvPr id="54" name="对象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1008" y="2140056"/>
                          <a:ext cx="1746250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9478516"/>
                </p:ext>
              </p:extLst>
            </p:nvPr>
          </p:nvGraphicFramePr>
          <p:xfrm>
            <a:off x="2034035" y="2637593"/>
            <a:ext cx="309745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2" name="Equation" r:id="rId11" imgW="1548728" imgH="253890" progId="Equation.DSMT4">
                    <p:embed/>
                  </p:oleObj>
                </mc:Choice>
                <mc:Fallback>
                  <p:oleObj name="Equation" r:id="rId11" imgW="1548728" imgH="253890" progId="Equation.DSMT4">
                    <p:embed/>
                    <p:pic>
                      <p:nvPicPr>
                        <p:cNvPr id="56" name="对象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4035" y="2637593"/>
                          <a:ext cx="309745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710807"/>
              </p:ext>
            </p:extLst>
          </p:nvPr>
        </p:nvGraphicFramePr>
        <p:xfrm>
          <a:off x="4379637" y="2192459"/>
          <a:ext cx="2286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3" name="Equation" r:id="rId13" imgW="1143000" imgH="254000" progId="Equation.DSMT4">
                  <p:embed/>
                </p:oleObj>
              </mc:Choice>
              <mc:Fallback>
                <p:oleObj name="Equation" r:id="rId13" imgW="1143000" imgH="254000" progId="Equation.DSMT4">
                  <p:embed/>
                  <p:pic>
                    <p:nvPicPr>
                      <p:cNvPr id="58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637" y="2192459"/>
                        <a:ext cx="2286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2605019" y="2660684"/>
            <a:ext cx="4192690" cy="646331"/>
            <a:chOff x="361726" y="4271129"/>
            <a:chExt cx="4192690" cy="646331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9877271"/>
                </p:ext>
              </p:extLst>
            </p:nvPr>
          </p:nvGraphicFramePr>
          <p:xfrm>
            <a:off x="2841741" y="4365158"/>
            <a:ext cx="539048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4" name="Equation" r:id="rId15" imgW="215619" imgH="177569" progId="Equation.DSMT4">
                    <p:embed/>
                  </p:oleObj>
                </mc:Choice>
                <mc:Fallback>
                  <p:oleObj name="Equation" r:id="rId15" imgW="215619" imgH="177569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1741" y="4365158"/>
                          <a:ext cx="539048" cy="4439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361726" y="4271129"/>
              <a:ext cx="41926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其中   为不依赖于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的常数，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9215751"/>
                </p:ext>
              </p:extLst>
            </p:nvPr>
          </p:nvGraphicFramePr>
          <p:xfrm>
            <a:off x="1002309" y="4358931"/>
            <a:ext cx="380670" cy="412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5" name="Equation" r:id="rId17" imgW="152268" imgH="164957" progId="Equation.DSMT4">
                    <p:embed/>
                  </p:oleObj>
                </mc:Choice>
                <mc:Fallback>
                  <p:oleObj name="Equation" r:id="rId17" imgW="152268" imgH="164957" progId="Equation.DSMT4">
                    <p:embed/>
                    <p:pic>
                      <p:nvPicPr>
                        <p:cNvPr id="60" name="对象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309" y="4358931"/>
                          <a:ext cx="380670" cy="412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5351705" y="4372029"/>
            <a:ext cx="2701381" cy="527025"/>
            <a:chOff x="5103536" y="5463868"/>
            <a:chExt cx="2701381" cy="527025"/>
          </a:xfrm>
        </p:grpSpPr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955505"/>
                </p:ext>
              </p:extLst>
            </p:nvPr>
          </p:nvGraphicFramePr>
          <p:xfrm>
            <a:off x="5630575" y="5463868"/>
            <a:ext cx="1830718" cy="5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6" name="Equation" r:id="rId19" imgW="838200" imgH="241300" progId="Equation.DSMT4">
                    <p:embed/>
                  </p:oleObj>
                </mc:Choice>
                <mc:Fallback>
                  <p:oleObj name="Equation" r:id="rId19" imgW="838200" imgH="241300" progId="Equation.DSMT4">
                    <p:embed/>
                    <p:pic>
                      <p:nvPicPr>
                        <p:cNvPr id="54276" name="对象 542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575" y="5463868"/>
                          <a:ext cx="1830718" cy="527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5103536" y="5477645"/>
              <a:ext cx="27013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即         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336056" y="4300829"/>
            <a:ext cx="2212465" cy="646851"/>
            <a:chOff x="3087887" y="5392668"/>
            <a:chExt cx="2212465" cy="646851"/>
          </a:xfrm>
        </p:grpSpPr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3224965"/>
                </p:ext>
              </p:extLst>
            </p:nvPr>
          </p:nvGraphicFramePr>
          <p:xfrm>
            <a:off x="3836818" y="5436531"/>
            <a:ext cx="1079033" cy="602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7" name="Equation" r:id="rId21" imgW="431613" imgH="241195" progId="Equation.DSMT4">
                    <p:embed/>
                  </p:oleObj>
                </mc:Choice>
                <mc:Fallback>
                  <p:oleObj name="Equation" r:id="rId21" imgW="431613" imgH="241195" progId="Equation.DSMT4">
                    <p:embed/>
                    <p:pic>
                      <p:nvPicPr>
                        <p:cNvPr id="54274" name="对象 54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818" y="5436531"/>
                          <a:ext cx="1079033" cy="602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3087887" y="5392668"/>
              <a:ext cx="221246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记作             ，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05019" y="3695994"/>
            <a:ext cx="8888185" cy="646331"/>
            <a:chOff x="1755886" y="5955544"/>
            <a:chExt cx="8888185" cy="646331"/>
          </a:xfrm>
        </p:grpSpPr>
        <p:sp>
          <p:nvSpPr>
            <p:cNvPr id="25" name="矩形 24"/>
            <p:cNvSpPr/>
            <p:nvPr/>
          </p:nvSpPr>
          <p:spPr>
            <a:xfrm>
              <a:off x="1755886" y="5955544"/>
              <a:ext cx="88881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而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叫作函数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在点     相应于自变量增量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微分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0412047"/>
                </p:ext>
              </p:extLst>
            </p:nvPr>
          </p:nvGraphicFramePr>
          <p:xfrm>
            <a:off x="2118932" y="6056747"/>
            <a:ext cx="792718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8" name="Equation" r:id="rId23" imgW="317087" imgH="177569" progId="Equation.DSMT4">
                    <p:embed/>
                  </p:oleObj>
                </mc:Choice>
                <mc:Fallback>
                  <p:oleObj name="Equation" r:id="rId23" imgW="317087" imgH="177569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8932" y="6056747"/>
                          <a:ext cx="792718" cy="4439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9573300"/>
                </p:ext>
              </p:extLst>
            </p:nvPr>
          </p:nvGraphicFramePr>
          <p:xfrm>
            <a:off x="4143223" y="6072426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9" name="Equation" r:id="rId25" imgW="609336" imgH="253890" progId="Equation.DSMT4">
                    <p:embed/>
                  </p:oleObj>
                </mc:Choice>
                <mc:Fallback>
                  <p:oleObj name="Equation" r:id="rId25" imgW="609336" imgH="253890" progId="Equation.DSMT4">
                    <p:embed/>
                    <p:pic>
                      <p:nvPicPr>
                        <p:cNvPr id="67" name="对象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3223" y="6072426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5920125"/>
                </p:ext>
              </p:extLst>
            </p:nvPr>
          </p:nvGraphicFramePr>
          <p:xfrm>
            <a:off x="6011418" y="6017542"/>
            <a:ext cx="412570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0" name="Equation" r:id="rId27" imgW="165028" imgH="228501" progId="Equation.DSMT4">
                    <p:embed/>
                  </p:oleObj>
                </mc:Choice>
                <mc:Fallback>
                  <p:oleObj name="Equation" r:id="rId27" imgW="165028" imgH="228501" progId="Equation.DSMT4">
                    <p:embed/>
                    <p:pic>
                      <p:nvPicPr>
                        <p:cNvPr id="68" name="对象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1418" y="6017542"/>
                          <a:ext cx="412570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4527527"/>
                </p:ext>
              </p:extLst>
            </p:nvPr>
          </p:nvGraphicFramePr>
          <p:xfrm>
            <a:off x="8883036" y="6104354"/>
            <a:ext cx="539048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1" name="Equation" r:id="rId28" imgW="215619" imgH="177569" progId="Equation.DSMT4">
                    <p:embed/>
                  </p:oleObj>
                </mc:Choice>
                <mc:Fallback>
                  <p:oleObj name="Equation" r:id="rId28" imgW="215619" imgH="177569" progId="Equation.DSMT4">
                    <p:embed/>
                    <p:pic>
                      <p:nvPicPr>
                        <p:cNvPr id="69" name="对象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83036" y="6104354"/>
                          <a:ext cx="539048" cy="4439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组合 29"/>
          <p:cNvGrpSpPr/>
          <p:nvPr/>
        </p:nvGrpSpPr>
        <p:grpSpPr>
          <a:xfrm>
            <a:off x="2605019" y="3207705"/>
            <a:ext cx="8716125" cy="646331"/>
            <a:chOff x="1996451" y="6786047"/>
            <a:chExt cx="8716125" cy="646331"/>
          </a:xfrm>
        </p:grpSpPr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2547704"/>
                </p:ext>
              </p:extLst>
            </p:nvPr>
          </p:nvGraphicFramePr>
          <p:xfrm>
            <a:off x="3647352" y="6907343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2" name="Equation" r:id="rId29" imgW="609336" imgH="253890" progId="Equation.DSMT4">
                    <p:embed/>
                  </p:oleObj>
                </mc:Choice>
                <mc:Fallback>
                  <p:oleObj name="Equation" r:id="rId29" imgW="609336" imgH="253890" progId="Equation.DSMT4">
                    <p:embed/>
                    <p:pic>
                      <p:nvPicPr>
                        <p:cNvPr id="54272" name="对象 542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7352" y="6907343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5761208"/>
                </p:ext>
              </p:extLst>
            </p:nvPr>
          </p:nvGraphicFramePr>
          <p:xfrm>
            <a:off x="5499583" y="6823585"/>
            <a:ext cx="412570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3" name="Equation" r:id="rId30" imgW="165028" imgH="228501" progId="Equation.DSMT4">
                    <p:embed/>
                  </p:oleObj>
                </mc:Choice>
                <mc:Fallback>
                  <p:oleObj name="Equation" r:id="rId30" imgW="165028" imgH="228501" progId="Equation.DSMT4">
                    <p:embed/>
                    <p:pic>
                      <p:nvPicPr>
                        <p:cNvPr id="66" name="对象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9583" y="6823585"/>
                          <a:ext cx="412570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矩形 32"/>
            <p:cNvSpPr/>
            <p:nvPr/>
          </p:nvSpPr>
          <p:spPr>
            <a:xfrm>
              <a:off x="1996451" y="6786047"/>
              <a:ext cx="87161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那么称函数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在点     处是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可微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的，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726973" y="2672590"/>
            <a:ext cx="4791696" cy="646331"/>
            <a:chOff x="4454215" y="4270609"/>
            <a:chExt cx="4791696" cy="646331"/>
          </a:xfrm>
        </p:grpSpPr>
        <p:graphicFrame>
          <p:nvGraphicFramePr>
            <p:cNvPr id="35" name="对象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0484535"/>
                </p:ext>
              </p:extLst>
            </p:nvPr>
          </p:nvGraphicFramePr>
          <p:xfrm>
            <a:off x="4942492" y="4358931"/>
            <a:ext cx="83783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4" name="Equation" r:id="rId31" imgW="418918" imgH="253890" progId="Equation.DSMT4">
                    <p:embed/>
                  </p:oleObj>
                </mc:Choice>
                <mc:Fallback>
                  <p:oleObj name="Equation" r:id="rId31" imgW="418918" imgH="253890" progId="Equation.DSMT4">
                    <p:embed/>
                    <p:pic>
                      <p:nvPicPr>
                        <p:cNvPr id="61" name="对象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2492" y="4358931"/>
                          <a:ext cx="83783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029240"/>
                </p:ext>
              </p:extLst>
            </p:nvPr>
          </p:nvGraphicFramePr>
          <p:xfrm>
            <a:off x="6490371" y="4365158"/>
            <a:ext cx="539048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5" name="Equation" r:id="rId33" imgW="215619" imgH="177569" progId="Equation.DSMT4">
                    <p:embed/>
                  </p:oleObj>
                </mc:Choice>
                <mc:Fallback>
                  <p:oleObj name="Equation" r:id="rId33" imgW="215619" imgH="177569" progId="Equation.DSMT4">
                    <p:embed/>
                    <p:pic>
                      <p:nvPicPr>
                        <p:cNvPr id="63" name="对象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90371" y="4365158"/>
                          <a:ext cx="539048" cy="4439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矩形 36"/>
            <p:cNvSpPr/>
            <p:nvPr/>
          </p:nvSpPr>
          <p:spPr>
            <a:xfrm>
              <a:off x="4454215" y="4270609"/>
              <a:ext cx="47916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而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是比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高阶的无穷小，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530929" y="5421461"/>
                <a:ext cx="7396064" cy="49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如前例中，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在</a:t>
                </a:r>
                <a:r>
                  <a:rPr lang="zh-CN" altLang="en-US" sz="2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处</a:t>
                </a:r>
                <a:r>
                  <a:rPr lang="zh-CN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宋体" panose="02010600030101010101" pitchFamily="2" charset="-122"/>
                  </a:rPr>
                  <a:t>的微分为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40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29" y="5421461"/>
                <a:ext cx="7396064" cy="495457"/>
              </a:xfrm>
              <a:prstGeom prst="rect">
                <a:avLst/>
              </a:prstGeom>
              <a:blipFill>
                <a:blip r:embed="rId34"/>
                <a:stretch>
                  <a:fillRect l="-1237" t="-118293" b="-175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2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29577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一、微分的概念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851031" y="1185878"/>
            <a:ext cx="1021312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01020" y="1148023"/>
            <a:ext cx="9691071" cy="616718"/>
            <a:chOff x="1948454" y="1281502"/>
            <a:chExt cx="9691071" cy="616718"/>
          </a:xfrm>
        </p:grpSpPr>
        <p:sp>
          <p:nvSpPr>
            <p:cNvPr id="7" name="内容占位符 2"/>
            <p:cNvSpPr txBox="1">
              <a:spLocks/>
            </p:cNvSpPr>
            <p:nvPr/>
          </p:nvSpPr>
          <p:spPr>
            <a:xfrm>
              <a:off x="1948454" y="1281502"/>
              <a:ext cx="9691071" cy="616718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函数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            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可微的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充分必要条件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是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            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可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导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063994"/>
                </p:ext>
              </p:extLst>
            </p:nvPr>
          </p:nvGraphicFramePr>
          <p:xfrm>
            <a:off x="2722227" y="1312810"/>
            <a:ext cx="800563" cy="55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2" name="Equation" r:id="rId3" imgW="368140" imgH="253890" progId="Equation.DSMT4">
                    <p:embed/>
                  </p:oleObj>
                </mc:Choice>
                <mc:Fallback>
                  <p:oleObj name="Equation" r:id="rId3" imgW="368140" imgH="253890" progId="Equation.DSMT4">
                    <p:embed/>
                    <p:pic>
                      <p:nvPicPr>
                        <p:cNvPr id="32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2227" y="1312810"/>
                          <a:ext cx="800563" cy="5521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0095272"/>
                </p:ext>
              </p:extLst>
            </p:nvPr>
          </p:nvGraphicFramePr>
          <p:xfrm>
            <a:off x="3892329" y="1293670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3" name="Equation" r:id="rId5" imgW="393529" imgH="228501" progId="Equation.DSMT4">
                    <p:embed/>
                  </p:oleObj>
                </mc:Choice>
                <mc:Fallback>
                  <p:oleObj name="Equation" r:id="rId5" imgW="393529" imgH="228501" progId="Equation.DSMT4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2329" y="1293670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3762605"/>
                </p:ext>
              </p:extLst>
            </p:nvPr>
          </p:nvGraphicFramePr>
          <p:xfrm>
            <a:off x="8391973" y="1313858"/>
            <a:ext cx="739086" cy="509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4" name="Equation" r:id="rId7" imgW="368140" imgH="253890" progId="Equation.DSMT4">
                    <p:embed/>
                  </p:oleObj>
                </mc:Choice>
                <mc:Fallback>
                  <p:oleObj name="Equation" r:id="rId7" imgW="368140" imgH="25389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1973" y="1313858"/>
                          <a:ext cx="739086" cy="50971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345265"/>
                </p:ext>
              </p:extLst>
            </p:nvPr>
          </p:nvGraphicFramePr>
          <p:xfrm>
            <a:off x="9500598" y="1284145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5" name="Equation" r:id="rId8" imgW="393529" imgH="228501" progId="Equation.DSMT4">
                    <p:embed/>
                  </p:oleObj>
                </mc:Choice>
                <mc:Fallback>
                  <p:oleObj name="Equation" r:id="rId8" imgW="393529" imgH="228501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00598" y="1284145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1901020" y="2004103"/>
            <a:ext cx="7793598" cy="583150"/>
            <a:chOff x="1916371" y="2429386"/>
            <a:chExt cx="7793598" cy="583150"/>
          </a:xfrm>
        </p:grpSpPr>
        <p:sp>
          <p:nvSpPr>
            <p:cNvPr id="13" name="矩形 12"/>
            <p:cNvSpPr/>
            <p:nvPr/>
          </p:nvSpPr>
          <p:spPr>
            <a:xfrm>
              <a:off x="1916371" y="2429386"/>
              <a:ext cx="7793598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设函数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            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可微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，则有          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654320"/>
                </p:ext>
              </p:extLst>
            </p:nvPr>
          </p:nvGraphicFramePr>
          <p:xfrm>
            <a:off x="2926494" y="2456789"/>
            <a:ext cx="802720" cy="553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6" name="Equation" r:id="rId9" imgW="368140" imgH="253890" progId="Equation.DSMT4">
                    <p:embed/>
                  </p:oleObj>
                </mc:Choice>
                <mc:Fallback>
                  <p:oleObj name="Equation" r:id="rId9" imgW="368140" imgH="25389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6494" y="2456789"/>
                          <a:ext cx="802720" cy="55360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7051039"/>
                </p:ext>
              </p:extLst>
            </p:nvPr>
          </p:nvGraphicFramePr>
          <p:xfrm>
            <a:off x="4169194" y="2439353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7" name="Equation" r:id="rId10" imgW="393529" imgH="228501" progId="Equation.DSMT4">
                    <p:embed/>
                  </p:oleObj>
                </mc:Choice>
                <mc:Fallback>
                  <p:oleObj name="Equation" r:id="rId10" imgW="393529" imgH="228501" progId="Equation.DSMT4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9194" y="2439353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8853946"/>
                </p:ext>
              </p:extLst>
            </p:nvPr>
          </p:nvGraphicFramePr>
          <p:xfrm>
            <a:off x="7048853" y="2490031"/>
            <a:ext cx="2351273" cy="522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8" name="Equation" r:id="rId11" imgW="1143000" imgH="254000" progId="Equation.DSMT4">
                    <p:embed/>
                  </p:oleObj>
                </mc:Choice>
                <mc:Fallback>
                  <p:oleObj name="Equation" r:id="rId11" imgW="1143000" imgH="254000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8853" y="2490031"/>
                          <a:ext cx="2351273" cy="52250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/>
          <p:nvPr/>
        </p:nvGrpSpPr>
        <p:grpSpPr>
          <a:xfrm>
            <a:off x="1901020" y="2612510"/>
            <a:ext cx="3062057" cy="772191"/>
            <a:chOff x="1053391" y="3133373"/>
            <a:chExt cx="3062057" cy="772191"/>
          </a:xfrm>
        </p:grpSpPr>
        <p:sp>
          <p:nvSpPr>
            <p:cNvPr id="18" name="矩形 17"/>
            <p:cNvSpPr/>
            <p:nvPr/>
          </p:nvSpPr>
          <p:spPr>
            <a:xfrm>
              <a:off x="1053391" y="3351218"/>
              <a:ext cx="3062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         ，因此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3513953"/>
                </p:ext>
              </p:extLst>
            </p:nvPr>
          </p:nvGraphicFramePr>
          <p:xfrm>
            <a:off x="1115825" y="3133373"/>
            <a:ext cx="1895378" cy="772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79" name="Equation" r:id="rId13" imgW="1028700" imgH="419100" progId="Equation.DSMT4">
                    <p:embed/>
                  </p:oleObj>
                </mc:Choice>
                <mc:Fallback>
                  <p:oleObj name="Equation" r:id="rId13" imgW="1028700" imgH="419100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5825" y="3133373"/>
                          <a:ext cx="1895378" cy="7721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/>
          <p:cNvGrpSpPr/>
          <p:nvPr/>
        </p:nvGrpSpPr>
        <p:grpSpPr>
          <a:xfrm>
            <a:off x="1906298" y="3429303"/>
            <a:ext cx="3677610" cy="634725"/>
            <a:chOff x="1019954" y="5489793"/>
            <a:chExt cx="3677610" cy="634725"/>
          </a:xfrm>
        </p:grpSpPr>
        <p:sp>
          <p:nvSpPr>
            <p:cNvPr id="22" name="矩形 21"/>
            <p:cNvSpPr/>
            <p:nvPr/>
          </p:nvSpPr>
          <p:spPr>
            <a:xfrm>
              <a:off x="1019954" y="5560946"/>
              <a:ext cx="3677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即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            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可导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>
              <p:extLst/>
            </p:nvPr>
          </p:nvGraphicFramePr>
          <p:xfrm>
            <a:off x="1355555" y="5489793"/>
            <a:ext cx="920350" cy="634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0" name="Equation" r:id="rId15" imgW="368140" imgH="253890" progId="Equation.DSMT4">
                    <p:embed/>
                  </p:oleObj>
                </mc:Choice>
                <mc:Fallback>
                  <p:oleObj name="Equation" r:id="rId15" imgW="368140" imgH="253890" progId="Equation.DSMT4">
                    <p:embed/>
                    <p:pic>
                      <p:nvPicPr>
                        <p:cNvPr id="48" name="对象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5555" y="5489793"/>
                          <a:ext cx="920350" cy="634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/>
            </p:nvPr>
          </p:nvGraphicFramePr>
          <p:xfrm>
            <a:off x="2577715" y="5512003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1" name="Equation" r:id="rId16" imgW="393529" imgH="228501" progId="Equation.DSMT4">
                    <p:embed/>
                  </p:oleObj>
                </mc:Choice>
                <mc:Fallback>
                  <p:oleObj name="Equation" r:id="rId16" imgW="393529" imgH="228501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7715" y="5512003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组合 24"/>
          <p:cNvGrpSpPr/>
          <p:nvPr/>
        </p:nvGrpSpPr>
        <p:grpSpPr>
          <a:xfrm>
            <a:off x="5025511" y="2571331"/>
            <a:ext cx="5903919" cy="1064504"/>
            <a:chOff x="5534754" y="3321546"/>
            <a:chExt cx="5903919" cy="1064504"/>
          </a:xfrm>
        </p:grpSpPr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497093"/>
                </p:ext>
              </p:extLst>
            </p:nvPr>
          </p:nvGraphicFramePr>
          <p:xfrm>
            <a:off x="5534754" y="3321546"/>
            <a:ext cx="5462584" cy="1064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2" name="Equation" r:id="rId17" imgW="2476500" imgH="482600" progId="Equation.DSMT4">
                    <p:embed/>
                  </p:oleObj>
                </mc:Choice>
                <mc:Fallback>
                  <p:oleObj name="Equation" r:id="rId17" imgW="2476500" imgH="482600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4754" y="3321546"/>
                          <a:ext cx="5462584" cy="106450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/>
            <p:cNvSpPr/>
            <p:nvPr/>
          </p:nvSpPr>
          <p:spPr>
            <a:xfrm>
              <a:off x="10946230" y="3580569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矩形 10"/>
          <p:cNvSpPr>
            <a:spLocks noChangeArrowheads="1"/>
          </p:cNvSpPr>
          <p:nvPr/>
        </p:nvSpPr>
        <p:spPr bwMode="auto">
          <a:xfrm>
            <a:off x="851031" y="2016242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536304" y="2128072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Arial"/>
                <a:ea typeface="微软雅黑"/>
              </a:rPr>
              <a:t>当             时，</a:t>
            </a:r>
            <a:endParaRPr lang="zh-CN" altLang="en-US" dirty="0"/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888460"/>
              </p:ext>
            </p:extLst>
          </p:nvPr>
        </p:nvGraphicFramePr>
        <p:xfrm>
          <a:off x="9901680" y="2143138"/>
          <a:ext cx="1110285" cy="44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83" name="Equation" r:id="rId19" imgW="444114" imgH="177646" progId="Equation.DSMT4">
                  <p:embed/>
                </p:oleObj>
              </mc:Choice>
              <mc:Fallback>
                <p:oleObj name="Equation" r:id="rId19" imgW="444114" imgH="177646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1680" y="2143138"/>
                        <a:ext cx="1110285" cy="444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1872343" y="3962121"/>
            <a:ext cx="8255051" cy="863970"/>
            <a:chOff x="1111371" y="1766493"/>
            <a:chExt cx="8255051" cy="863970"/>
          </a:xfrm>
        </p:grpSpPr>
        <p:sp>
          <p:nvSpPr>
            <p:cNvPr id="33" name="内容占位符 2"/>
            <p:cNvSpPr txBox="1">
              <a:spLocks/>
            </p:cNvSpPr>
            <p:nvPr/>
          </p:nvSpPr>
          <p:spPr>
            <a:xfrm>
              <a:off x="1111371" y="1863077"/>
              <a:ext cx="8255051" cy="767386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反之，若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            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可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导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，则有           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存在。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923977"/>
                </p:ext>
              </p:extLst>
            </p:nvPr>
          </p:nvGraphicFramePr>
          <p:xfrm>
            <a:off x="2392721" y="1858478"/>
            <a:ext cx="920350" cy="634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4" name="Equation" r:id="rId21" imgW="368140" imgH="253890" progId="Equation.DSMT4">
                    <p:embed/>
                  </p:oleObj>
                </mc:Choice>
                <mc:Fallback>
                  <p:oleObj name="Equation" r:id="rId21" imgW="368140" imgH="253890" progId="Equation.DSMT4">
                    <p:embed/>
                    <p:pic>
                      <p:nvPicPr>
                        <p:cNvPr id="32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2721" y="1858478"/>
                          <a:ext cx="920350" cy="634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9400126"/>
                </p:ext>
              </p:extLst>
            </p:nvPr>
          </p:nvGraphicFramePr>
          <p:xfrm>
            <a:off x="3605356" y="1879772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5" name="Equation" r:id="rId22" imgW="393529" imgH="228501" progId="Equation.DSMT4">
                    <p:embed/>
                  </p:oleObj>
                </mc:Choice>
                <mc:Fallback>
                  <p:oleObj name="Equation" r:id="rId22" imgW="393529" imgH="228501" progId="Equation.DSMT4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5356" y="1879772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5062798"/>
                </p:ext>
              </p:extLst>
            </p:nvPr>
          </p:nvGraphicFramePr>
          <p:xfrm>
            <a:off x="6518468" y="1766493"/>
            <a:ext cx="1709813" cy="82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6" name="Equation" r:id="rId23" imgW="812447" imgH="393529" progId="Equation.DSMT4">
                    <p:embed/>
                  </p:oleObj>
                </mc:Choice>
                <mc:Fallback>
                  <p:oleObj name="Equation" r:id="rId23" imgW="812447" imgH="393529" progId="Equation.DSMT4">
                    <p:embed/>
                    <p:pic>
                      <p:nvPicPr>
                        <p:cNvPr id="6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468" y="1766493"/>
                          <a:ext cx="1709813" cy="8281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/>
          <p:cNvGrpSpPr/>
          <p:nvPr/>
        </p:nvGrpSpPr>
        <p:grpSpPr>
          <a:xfrm>
            <a:off x="1908913" y="4663042"/>
            <a:ext cx="5142408" cy="781217"/>
            <a:chOff x="2117420" y="1636984"/>
            <a:chExt cx="5142408" cy="781217"/>
          </a:xfrm>
        </p:grpSpPr>
        <p:graphicFrame>
          <p:nvGraphicFramePr>
            <p:cNvPr id="38" name="对象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8130088"/>
                </p:ext>
              </p:extLst>
            </p:nvPr>
          </p:nvGraphicFramePr>
          <p:xfrm>
            <a:off x="2846737" y="1636984"/>
            <a:ext cx="1587635" cy="781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7" name="Equation" r:id="rId25" imgW="799753" imgH="393529" progId="Equation.DSMT4">
                    <p:embed/>
                  </p:oleObj>
                </mc:Choice>
                <mc:Fallback>
                  <p:oleObj name="Equation" r:id="rId25" imgW="799753" imgH="393529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737" y="1636984"/>
                          <a:ext cx="1587635" cy="78121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5974865"/>
                </p:ext>
              </p:extLst>
            </p:nvPr>
          </p:nvGraphicFramePr>
          <p:xfrm>
            <a:off x="5427267" y="1791950"/>
            <a:ext cx="1158118" cy="509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88" name="Equation" r:id="rId27" imgW="634725" imgH="279279" progId="Equation.DSMT4">
                    <p:embed/>
                  </p:oleObj>
                </mc:Choice>
                <mc:Fallback>
                  <p:oleObj name="Equation" r:id="rId27" imgW="634725" imgH="279279" progId="Equation.DSMT4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7267" y="1791950"/>
                          <a:ext cx="1158118" cy="50957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矩形 39"/>
            <p:cNvSpPr/>
            <p:nvPr/>
          </p:nvSpPr>
          <p:spPr>
            <a:xfrm>
              <a:off x="4739586" y="1806072"/>
              <a:ext cx="25202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其中             ，即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117420" y="1815904"/>
              <a:ext cx="2807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因此                    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108341"/>
              </p:ext>
            </p:extLst>
          </p:nvPr>
        </p:nvGraphicFramePr>
        <p:xfrm>
          <a:off x="7040558" y="4744539"/>
          <a:ext cx="2376374" cy="744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89" name="Equation" r:id="rId29" imgW="1256755" imgH="393529" progId="Equation.DSMT4">
                  <p:embed/>
                </p:oleObj>
              </mc:Choice>
              <mc:Fallback>
                <p:oleObj name="Equation" r:id="rId29" imgW="1256755" imgH="393529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558" y="4744539"/>
                        <a:ext cx="2376374" cy="7441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/>
          <p:cNvGrpSpPr/>
          <p:nvPr/>
        </p:nvGrpSpPr>
        <p:grpSpPr>
          <a:xfrm>
            <a:off x="1872343" y="5425105"/>
            <a:ext cx="8488221" cy="789673"/>
            <a:chOff x="769088" y="3280044"/>
            <a:chExt cx="8488221" cy="789673"/>
          </a:xfrm>
        </p:grpSpPr>
        <p:sp>
          <p:nvSpPr>
            <p:cNvPr id="44" name="矩形 43"/>
            <p:cNvSpPr/>
            <p:nvPr/>
          </p:nvSpPr>
          <p:spPr>
            <a:xfrm>
              <a:off x="769088" y="3449313"/>
              <a:ext cx="84882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由                    ，知                        ，即                                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3596715"/>
                </p:ext>
              </p:extLst>
            </p:nvPr>
          </p:nvGraphicFramePr>
          <p:xfrm>
            <a:off x="1247256" y="3280044"/>
            <a:ext cx="1565203" cy="770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90" name="Equation" r:id="rId31" imgW="799753" imgH="393529" progId="Equation.DSMT4">
                    <p:embed/>
                  </p:oleObj>
                </mc:Choice>
                <mc:Fallback>
                  <p:oleObj name="Equation" r:id="rId31" imgW="799753" imgH="393529" progId="Equation.DSMT4">
                    <p:embed/>
                    <p:pic>
                      <p:nvPicPr>
                        <p:cNvPr id="34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256" y="3280044"/>
                          <a:ext cx="1565203" cy="77017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0369793"/>
                </p:ext>
              </p:extLst>
            </p:nvPr>
          </p:nvGraphicFramePr>
          <p:xfrm>
            <a:off x="3576927" y="3403158"/>
            <a:ext cx="1816535" cy="558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91" name="Equation" r:id="rId33" imgW="825500" imgH="254000" progId="Equation.DSMT4">
                    <p:embed/>
                  </p:oleObj>
                </mc:Choice>
                <mc:Fallback>
                  <p:oleObj name="Equation" r:id="rId33" imgW="825500" imgH="254000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6927" y="3403158"/>
                          <a:ext cx="1816535" cy="5589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2777202"/>
                </p:ext>
              </p:extLst>
            </p:nvPr>
          </p:nvGraphicFramePr>
          <p:xfrm>
            <a:off x="6144313" y="3288868"/>
            <a:ext cx="2544058" cy="7808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92" name="Equation" r:id="rId35" imgW="1282700" imgH="393700" progId="Equation.DSMT4">
                    <p:embed/>
                  </p:oleObj>
                </mc:Choice>
                <mc:Fallback>
                  <p:oleObj name="Equation" r:id="rId35" imgW="1282700" imgH="393700" progId="Equation.DSMT4">
                    <p:embed/>
                    <p:pic>
                      <p:nvPicPr>
                        <p:cNvPr id="44" name="对象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4313" y="3288868"/>
                          <a:ext cx="2544058" cy="78084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组合 51"/>
          <p:cNvGrpSpPr/>
          <p:nvPr/>
        </p:nvGrpSpPr>
        <p:grpSpPr>
          <a:xfrm>
            <a:off x="1904031" y="6178500"/>
            <a:ext cx="3677610" cy="634725"/>
            <a:chOff x="1019954" y="5489793"/>
            <a:chExt cx="3677610" cy="634725"/>
          </a:xfrm>
        </p:grpSpPr>
        <p:sp>
          <p:nvSpPr>
            <p:cNvPr id="53" name="矩形 52"/>
            <p:cNvSpPr/>
            <p:nvPr/>
          </p:nvSpPr>
          <p:spPr>
            <a:xfrm>
              <a:off x="1019954" y="5560946"/>
              <a:ext cx="3677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即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            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可微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</a:p>
          </p:txBody>
        </p:sp>
        <p:graphicFrame>
          <p:nvGraphicFramePr>
            <p:cNvPr id="54" name="对象 53"/>
            <p:cNvGraphicFramePr>
              <a:graphicFrameLocks noChangeAspect="1"/>
            </p:cNvGraphicFramePr>
            <p:nvPr/>
          </p:nvGraphicFramePr>
          <p:xfrm>
            <a:off x="1355555" y="5489793"/>
            <a:ext cx="920350" cy="634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93" name="Equation" r:id="rId37" imgW="368140" imgH="253890" progId="Equation.DSMT4">
                    <p:embed/>
                  </p:oleObj>
                </mc:Choice>
                <mc:Fallback>
                  <p:oleObj name="Equation" r:id="rId37" imgW="368140" imgH="253890" progId="Equation.DSMT4">
                    <p:embed/>
                    <p:pic>
                      <p:nvPicPr>
                        <p:cNvPr id="48" name="对象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5555" y="5489793"/>
                          <a:ext cx="920350" cy="634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/>
            <p:cNvGraphicFramePr>
              <a:graphicFrameLocks noChangeAspect="1"/>
            </p:cNvGraphicFramePr>
            <p:nvPr/>
          </p:nvGraphicFramePr>
          <p:xfrm>
            <a:off x="2577715" y="5512003"/>
            <a:ext cx="98382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94" name="Equation" r:id="rId38" imgW="393529" imgH="228501" progId="Equation.DSMT4">
                    <p:embed/>
                  </p:oleObj>
                </mc:Choice>
                <mc:Fallback>
                  <p:oleObj name="Equation" r:id="rId38" imgW="393529" imgH="228501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7715" y="5512003"/>
                          <a:ext cx="983823" cy="571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711226" y="6066277"/>
                <a:ext cx="4891339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6" y="6066277"/>
                <a:ext cx="4891339" cy="73827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29" grpId="0" animBg="1"/>
      <p:bldP spid="30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3E1DAA-8EE7-488D-8E9F-DF75D52BE3DC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5124" name="Rectangle 480"/>
          <p:cNvSpPr>
            <a:spLocks noGrp="1" noChangeArrowheads="1"/>
          </p:cNvSpPr>
          <p:nvPr>
            <p:ph type="title" idx="4294967295"/>
          </p:nvPr>
        </p:nvSpPr>
        <p:spPr>
          <a:xfrm>
            <a:off x="701675" y="474128"/>
            <a:ext cx="1736725" cy="482392"/>
          </a:xfrm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 引例</a:t>
            </a:r>
          </a:p>
        </p:txBody>
      </p:sp>
      <p:sp>
        <p:nvSpPr>
          <p:cNvPr id="139797" name="Rectangle 533"/>
          <p:cNvSpPr>
            <a:spLocks noChangeArrowheads="1"/>
          </p:cNvSpPr>
          <p:nvPr/>
        </p:nvSpPr>
        <p:spPr bwMode="auto">
          <a:xfrm>
            <a:off x="2682564" y="5057186"/>
            <a:ext cx="3533775" cy="9624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39745" name="Text Box 481"/>
          <p:cNvSpPr txBox="1">
            <a:spLocks noChangeArrowheads="1"/>
          </p:cNvSpPr>
          <p:nvPr/>
        </p:nvSpPr>
        <p:spPr bwMode="auto">
          <a:xfrm>
            <a:off x="1130300" y="970806"/>
            <a:ext cx="33191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变速直线运动的速度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746" name="Text Box 482"/>
              <p:cNvSpPr txBox="1">
                <a:spLocks noChangeArrowheads="1"/>
              </p:cNvSpPr>
              <p:nvPr/>
            </p:nvSpPr>
            <p:spPr bwMode="auto">
              <a:xfrm>
                <a:off x="1397000" y="1543994"/>
                <a:ext cx="661578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设描述质点运动位置的函数为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9746" name="Text Box 4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7000" y="1543994"/>
                <a:ext cx="6615784" cy="461665"/>
              </a:xfrm>
              <a:prstGeom prst="rect">
                <a:avLst/>
              </a:prstGeom>
              <a:blipFill>
                <a:blip r:embed="rId3"/>
                <a:stretch>
                  <a:fillRect l="-1382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9748" name="Object 484"/>
          <p:cNvGraphicFramePr>
            <a:graphicFrameLocks noChangeAspect="1"/>
          </p:cNvGraphicFramePr>
          <p:nvPr/>
        </p:nvGraphicFramePr>
        <p:xfrm>
          <a:off x="7224713" y="3689350"/>
          <a:ext cx="3540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5" name="公式" r:id="rId4" imgW="133480" imgH="219033" progId="Equation.3">
                  <p:embed/>
                </p:oleObj>
              </mc:Choice>
              <mc:Fallback>
                <p:oleObj name="公式" r:id="rId4" imgW="133480" imgH="219033" progId="Equation.3">
                  <p:embed/>
                  <p:pic>
                    <p:nvPicPr>
                      <p:cNvPr id="0" name="Object 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4713" y="3689350"/>
                        <a:ext cx="35401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52" name="Text Box 486"/>
              <p:cNvSpPr txBox="1">
                <a:spLocks noChangeArrowheads="1"/>
              </p:cNvSpPr>
              <p:nvPr/>
            </p:nvSpPr>
            <p:spPr bwMode="auto">
              <a:xfrm>
                <a:off x="1397000" y="2342213"/>
                <a:ext cx="4343400" cy="461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则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的平均速度为</a:t>
                </a:r>
              </a:p>
            </p:txBody>
          </p:sp>
        </mc:Choice>
        <mc:Fallback xmlns="">
          <p:sp>
            <p:nvSpPr>
              <p:cNvPr id="5152" name="Text 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7000" y="2342213"/>
                <a:ext cx="4343400" cy="461963"/>
              </a:xfrm>
              <a:prstGeom prst="rect">
                <a:avLst/>
              </a:prstGeom>
              <a:blipFill>
                <a:blip r:embed="rId6"/>
                <a:stretch>
                  <a:fillRect l="-2104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50" name="Text Box 493"/>
              <p:cNvSpPr txBox="1">
                <a:spLocks noChangeArrowheads="1"/>
              </p:cNvSpPr>
              <p:nvPr/>
            </p:nvSpPr>
            <p:spPr bwMode="auto">
              <a:xfrm>
                <a:off x="1394236" y="4127411"/>
                <a:ext cx="434340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而在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时刻的瞬时速度为</a:t>
                </a:r>
              </a:p>
            </p:txBody>
          </p:sp>
        </mc:Choice>
        <mc:Fallback xmlns="">
          <p:sp>
            <p:nvSpPr>
              <p:cNvPr id="5150" name="Text Box 4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4236" y="4127411"/>
                <a:ext cx="4343400" cy="461665"/>
              </a:xfrm>
              <a:prstGeom prst="rect">
                <a:avLst/>
              </a:prstGeom>
              <a:blipFill>
                <a:blip r:embed="rId7"/>
                <a:stretch>
                  <a:fillRect l="-2247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776" name="Group 512"/>
          <p:cNvGrpSpPr>
            <a:grpSpLocks/>
          </p:cNvGrpSpPr>
          <p:nvPr/>
        </p:nvGrpSpPr>
        <p:grpSpPr bwMode="auto">
          <a:xfrm>
            <a:off x="6492876" y="3505200"/>
            <a:ext cx="3527425" cy="501650"/>
            <a:chOff x="3058" y="3168"/>
            <a:chExt cx="2222" cy="316"/>
          </a:xfrm>
        </p:grpSpPr>
        <p:sp>
          <p:nvSpPr>
            <p:cNvPr id="5146" name="Line 513"/>
            <p:cNvSpPr>
              <a:spLocks noChangeShapeType="1"/>
            </p:cNvSpPr>
            <p:nvPr/>
          </p:nvSpPr>
          <p:spPr bwMode="auto">
            <a:xfrm>
              <a:off x="3144" y="3276"/>
              <a:ext cx="19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7" name="Oval 514"/>
            <p:cNvSpPr>
              <a:spLocks noChangeArrowheads="1"/>
            </p:cNvSpPr>
            <p:nvPr/>
          </p:nvSpPr>
          <p:spPr bwMode="auto">
            <a:xfrm>
              <a:off x="3135" y="3263"/>
              <a:ext cx="29" cy="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5148" name="Object 515"/>
            <p:cNvGraphicFramePr>
              <a:graphicFrameLocks noChangeAspect="1"/>
            </p:cNvGraphicFramePr>
            <p:nvPr/>
          </p:nvGraphicFramePr>
          <p:xfrm>
            <a:off x="5086" y="3168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6" name="公式" r:id="rId8" imgW="104847" imgH="133196" progId="Equation.3">
                    <p:embed/>
                  </p:oleObj>
                </mc:Choice>
                <mc:Fallback>
                  <p:oleObj name="公式" r:id="rId8" imgW="104847" imgH="133196" progId="Equation.3">
                    <p:embed/>
                    <p:pic>
                      <p:nvPicPr>
                        <p:cNvPr id="0" name="Object 5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6" y="3168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9" name="Object 516"/>
            <p:cNvGraphicFramePr>
              <a:graphicFrameLocks noChangeAspect="1"/>
            </p:cNvGraphicFramePr>
            <p:nvPr/>
          </p:nvGraphicFramePr>
          <p:xfrm>
            <a:off x="3058" y="3292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7" name="公式" r:id="rId10" imgW="114111" imgH="133196" progId="Equation.3">
                    <p:embed/>
                  </p:oleObj>
                </mc:Choice>
                <mc:Fallback>
                  <p:oleObj name="公式" r:id="rId10" imgW="114111" imgH="133196" progId="Equation.3">
                    <p:embed/>
                    <p:pic>
                      <p:nvPicPr>
                        <p:cNvPr id="0" name="Object 5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8" y="3292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9781" name="Line 517"/>
          <p:cNvSpPr>
            <a:spLocks noChangeShapeType="1"/>
          </p:cNvSpPr>
          <p:nvPr/>
        </p:nvSpPr>
        <p:spPr bwMode="auto">
          <a:xfrm>
            <a:off x="7377113" y="3679825"/>
            <a:ext cx="14478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9782" name="Group 518"/>
          <p:cNvGrpSpPr>
            <a:grpSpLocks/>
          </p:cNvGrpSpPr>
          <p:nvPr/>
        </p:nvGrpSpPr>
        <p:grpSpPr bwMode="auto">
          <a:xfrm>
            <a:off x="6972300" y="3200400"/>
            <a:ext cx="812800" cy="501650"/>
            <a:chOff x="3297" y="1556"/>
            <a:chExt cx="512" cy="316"/>
          </a:xfrm>
        </p:grpSpPr>
        <p:graphicFrame>
          <p:nvGraphicFramePr>
            <p:cNvPr id="5144" name="Object 519"/>
            <p:cNvGraphicFramePr>
              <a:graphicFrameLocks noChangeAspect="1"/>
            </p:cNvGraphicFramePr>
            <p:nvPr/>
          </p:nvGraphicFramePr>
          <p:xfrm>
            <a:off x="3297" y="155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8" name="公式" r:id="rId12" imgW="362123" imgH="219033" progId="Equation.3">
                    <p:embed/>
                  </p:oleObj>
                </mc:Choice>
                <mc:Fallback>
                  <p:oleObj name="公式" r:id="rId12" imgW="362123" imgH="219033" progId="Equation.3">
                    <p:embed/>
                    <p:pic>
                      <p:nvPicPr>
                        <p:cNvPr id="0" name="Object 5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" y="155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5" name="Oval 520"/>
            <p:cNvSpPr>
              <a:spLocks noChangeArrowheads="1"/>
            </p:cNvSpPr>
            <p:nvPr/>
          </p:nvSpPr>
          <p:spPr bwMode="auto">
            <a:xfrm>
              <a:off x="3523" y="1843"/>
              <a:ext cx="29" cy="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9785" name="Group 521"/>
          <p:cNvGrpSpPr>
            <a:grpSpLocks/>
          </p:cNvGrpSpPr>
          <p:nvPr/>
        </p:nvGrpSpPr>
        <p:grpSpPr bwMode="auto">
          <a:xfrm>
            <a:off x="8531225" y="3200400"/>
            <a:ext cx="668338" cy="442912"/>
            <a:chOff x="4207" y="1593"/>
            <a:chExt cx="421" cy="279"/>
          </a:xfrm>
        </p:grpSpPr>
        <p:graphicFrame>
          <p:nvGraphicFramePr>
            <p:cNvPr id="5142" name="Object 522"/>
            <p:cNvGraphicFramePr>
              <a:graphicFrameLocks noChangeAspect="1"/>
            </p:cNvGraphicFramePr>
            <p:nvPr/>
          </p:nvGraphicFramePr>
          <p:xfrm>
            <a:off x="4207" y="1593"/>
            <a:ext cx="42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9" name="公式" r:id="rId14" imgW="295172" imgH="190703" progId="Equation.3">
                    <p:embed/>
                  </p:oleObj>
                </mc:Choice>
                <mc:Fallback>
                  <p:oleObj name="公式" r:id="rId14" imgW="295172" imgH="190703" progId="Equation.3">
                    <p:embed/>
                    <p:pic>
                      <p:nvPicPr>
                        <p:cNvPr id="0" name="Object 5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7" y="1593"/>
                          <a:ext cx="42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3" name="Oval 523"/>
            <p:cNvSpPr>
              <a:spLocks noChangeArrowheads="1"/>
            </p:cNvSpPr>
            <p:nvPr/>
          </p:nvSpPr>
          <p:spPr bwMode="auto">
            <a:xfrm>
              <a:off x="4435" y="1843"/>
              <a:ext cx="29" cy="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39788" name="Object 524"/>
          <p:cNvGraphicFramePr>
            <a:graphicFrameLocks noChangeAspect="1"/>
          </p:cNvGraphicFramePr>
          <p:nvPr/>
        </p:nvGraphicFramePr>
        <p:xfrm>
          <a:off x="8729664" y="3733800"/>
          <a:ext cx="2809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0" name="公式" r:id="rId16" imgW="76214" imgH="142921" progId="Equation.3">
                  <p:embed/>
                </p:oleObj>
              </mc:Choice>
              <mc:Fallback>
                <p:oleObj name="公式" r:id="rId16" imgW="76214" imgH="142921" progId="Equation.3">
                  <p:embed/>
                  <p:pic>
                    <p:nvPicPr>
                      <p:cNvPr id="0" name="Object 5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9664" y="3733800"/>
                        <a:ext cx="2809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446338" y="3026004"/>
                <a:ext cx="3052762" cy="871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338" y="3026004"/>
                <a:ext cx="3052762" cy="8718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789876" y="5063195"/>
                <a:ext cx="3052762" cy="871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76" y="5063195"/>
                <a:ext cx="3052762" cy="8718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797" grpId="0" animBg="1"/>
      <p:bldP spid="139745" grpId="0" autoUpdateAnimBg="0"/>
      <p:bldP spid="139746" grpId="0" autoUpdateAnimBg="0"/>
      <p:bldP spid="5152" grpId="0"/>
      <p:bldP spid="5150" grpId="0"/>
      <p:bldP spid="139781" grpId="0" animBg="1"/>
      <p:bldP spid="5" grpId="0"/>
      <p:bldP spid="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29577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一、微分的概念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86324" y="1040559"/>
                <a:ext cx="4891339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zh-CN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 </a:t>
                </a:r>
                <a:endParaRPr lang="zh-CN" altLang="en-US" sz="24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24" y="1040559"/>
                <a:ext cx="4891339" cy="7382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86324" y="1778838"/>
                <a:ext cx="7706469" cy="781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=1,   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24" y="1778838"/>
                <a:ext cx="7706469" cy="7814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86324" y="2732191"/>
                <a:ext cx="5232523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m:rPr>
                        <m:sty m:val="p"/>
                      </m:rPr>
                      <a:rPr lang="el-GR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24" y="2732191"/>
                <a:ext cx="5232523" cy="668516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853644" y="3572564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"/>
              <p:cNvSpPr txBox="1">
                <a:spLocks noChangeArrowheads="1"/>
              </p:cNvSpPr>
              <p:nvPr/>
            </p:nvSpPr>
            <p:spPr bwMode="auto">
              <a:xfrm>
                <a:off x="1934263" y="3525583"/>
                <a:ext cx="5500680" cy="4801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求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处的微分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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4263" y="3525583"/>
                <a:ext cx="5500680" cy="480131"/>
              </a:xfrm>
              <a:prstGeom prst="rect">
                <a:avLst/>
              </a:prstGeom>
              <a:blipFill>
                <a:blip r:embed="rId5"/>
                <a:stretch>
                  <a:fillRect l="-3322" t="-10127" b="-278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3"/>
              <p:cNvSpPr txBox="1">
                <a:spLocks noChangeArrowheads="1"/>
              </p:cNvSpPr>
              <p:nvPr/>
            </p:nvSpPr>
            <p:spPr bwMode="auto">
              <a:xfrm>
                <a:off x="1040921" y="4811485"/>
                <a:ext cx="8686800" cy="1538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            </a:t>
                </a:r>
                <a:r>
                  <a:rPr kumimoji="1" lang="en-US" altLang="zh-CN" sz="2800" i="1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dy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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|</a:t>
                </a:r>
                <a:r>
                  <a:rPr kumimoji="1" lang="en-US" altLang="zh-CN" sz="2800" i="1" baseline="-25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800" baseline="-25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kumimoji="1" lang="en-US" altLang="zh-CN" sz="2800" dirty="0">
                    <a:latin typeface="Symbol" panose="05050102010706020507" pitchFamily="18" charset="2"/>
                    <a:ea typeface="黑体" panose="02010609060101010101" pitchFamily="49" charset="-122"/>
                  </a:rPr>
                  <a:t>D</a:t>
                </a: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en-US" altLang="zh-CN" sz="2800" dirty="0">
                    <a:latin typeface="Symbol" panose="05050102010706020507" pitchFamily="18" charset="2"/>
                    <a:ea typeface="黑体" panose="02010609060101010101" pitchFamily="49" charset="-122"/>
                  </a:rPr>
                  <a:t>D</a:t>
                </a: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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     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处的微分为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zh-CN" altLang="en-US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            </a:t>
                </a:r>
                <a:r>
                  <a:rPr kumimoji="1" lang="en-US" altLang="zh-CN" sz="2800" i="1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dy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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|</a:t>
                </a:r>
                <a:r>
                  <a:rPr kumimoji="1" lang="en-US" altLang="zh-CN" sz="2800" i="1" baseline="-25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baseline="-250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800" baseline="-25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kumimoji="1" lang="en-US" altLang="zh-CN" sz="2800" dirty="0">
                    <a:latin typeface="Symbol" panose="05050102010706020507" pitchFamily="18" charset="2"/>
                    <a:ea typeface="黑体" panose="02010609060101010101" pitchFamily="49" charset="-122"/>
                  </a:rPr>
                  <a:t>D</a:t>
                </a: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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6</a:t>
                </a:r>
                <a:r>
                  <a:rPr kumimoji="1" lang="en-US" altLang="zh-CN" sz="2800" dirty="0">
                    <a:latin typeface="Symbol" panose="05050102010706020507" pitchFamily="18" charset="2"/>
                    <a:ea typeface="黑体" panose="02010609060101010101" pitchFamily="49" charset="-122"/>
                  </a:rPr>
                  <a:t>D</a:t>
                </a:r>
                <a:r>
                  <a:rPr kumimoji="1" lang="en-US" altLang="zh-CN" sz="28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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921" y="4811485"/>
                <a:ext cx="8686800" cy="1538288"/>
              </a:xfrm>
              <a:prstGeom prst="rect">
                <a:avLst/>
              </a:prstGeom>
              <a:blipFill>
                <a:blip r:embed="rId6"/>
                <a:stretch>
                  <a:fillRect t="-4743" b="-110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1934263" y="4224790"/>
                <a:ext cx="4104970" cy="4431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kumimoji="1" lang="zh-CN" altLang="en-US" sz="2400" dirty="0"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处的微分为</a:t>
                </a:r>
              </a:p>
            </p:txBody>
          </p:sp>
        </mc:Choice>
        <mc:Fallback xmlns="">
          <p:sp>
            <p:nvSpPr>
              <p:cNvPr id="1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4263" y="4224790"/>
                <a:ext cx="4104970" cy="443198"/>
              </a:xfrm>
              <a:prstGeom prst="rect">
                <a:avLst/>
              </a:prstGeom>
              <a:blipFill>
                <a:blip r:embed="rId7"/>
                <a:stretch>
                  <a:fillRect l="-4451" t="-17808" r="-3561" b="-27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0"/>
          <p:cNvSpPr>
            <a:spLocks noChangeArrowheads="1"/>
          </p:cNvSpPr>
          <p:nvPr/>
        </p:nvSpPr>
        <p:spPr bwMode="auto">
          <a:xfrm>
            <a:off x="852057" y="419187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11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  <p:bldP spid="12" grpId="0" build="p" autoUpdateAnimBg="0"/>
      <p:bldP spid="13" grpId="0" build="p" autoUpdateAnimBg="0"/>
      <p:bldP spid="14" grpId="0" build="p" autoUpdateAnimBg="0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295773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一、微分的概念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02165" y="1112254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>
                <a:off x="1882784" y="1065273"/>
                <a:ext cx="6031130" cy="4801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求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时的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微分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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2784" y="1065273"/>
                <a:ext cx="6031130" cy="480131"/>
              </a:xfrm>
              <a:prstGeom prst="rect">
                <a:avLst/>
              </a:prstGeom>
              <a:blipFill>
                <a:blip r:embed="rId2"/>
                <a:stretch>
                  <a:fillRect l="-3134" t="-11392" b="-265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989442" y="2351175"/>
                <a:ext cx="8686800" cy="4431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i="1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          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=12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×0.02=0.24</m:t>
                    </m:r>
                  </m:oMath>
                </a14:m>
                <a:r>
                  <a:rPr kumimoji="1" lang="en-US" altLang="zh-CN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9442" y="2351175"/>
                <a:ext cx="8686800" cy="443198"/>
              </a:xfrm>
              <a:prstGeom prst="rect">
                <a:avLst/>
              </a:prstGeom>
              <a:blipFill>
                <a:blip r:embed="rId3"/>
                <a:stretch>
                  <a:fillRect t="-138889" b="-2097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1882784" y="1764480"/>
                <a:ext cx="4104970" cy="397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处的微分为</a:t>
                </a:r>
              </a:p>
            </p:txBody>
          </p:sp>
        </mc:Choice>
        <mc:Fallback xmlns="">
          <p:sp>
            <p:nvSpPr>
              <p:cNvPr id="1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2784" y="1764480"/>
                <a:ext cx="4104970" cy="397866"/>
              </a:xfrm>
              <a:prstGeom prst="rect">
                <a:avLst/>
              </a:prstGeom>
              <a:blipFill>
                <a:blip r:embed="rId4"/>
                <a:stretch>
                  <a:fillRect l="-4606" t="-19697" r="-3566" b="-40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0"/>
          <p:cNvSpPr>
            <a:spLocks noChangeArrowheads="1"/>
          </p:cNvSpPr>
          <p:nvPr/>
        </p:nvSpPr>
        <p:spPr bwMode="auto">
          <a:xfrm>
            <a:off x="800578" y="173156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0578" y="3118980"/>
            <a:ext cx="219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自变量的微分：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078071" y="3093815"/>
                <a:ext cx="53801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71" y="3093815"/>
                <a:ext cx="5380129" cy="461665"/>
              </a:xfrm>
              <a:prstGeom prst="rect">
                <a:avLst/>
              </a:prstGeom>
              <a:blipFill>
                <a:blip r:embed="rId5"/>
                <a:stretch>
                  <a:fillRect l="-1812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00578" y="3741901"/>
            <a:ext cx="219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函数</a:t>
            </a:r>
            <a:r>
              <a:rPr lang="zh-CN" altLang="en-US" sz="2400" dirty="0" smtClean="0">
                <a:solidFill>
                  <a:srgbClr val="0000FF"/>
                </a:solidFill>
              </a:rPr>
              <a:t>的微分：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533784" y="3716736"/>
                <a:ext cx="90268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schemeClr val="tx1"/>
                    </a:solidFill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在任意点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的微分称为函数的微分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或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.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84" y="3716736"/>
                <a:ext cx="9026845" cy="461665"/>
              </a:xfrm>
              <a:prstGeom prst="rect">
                <a:avLst/>
              </a:prstGeom>
              <a:blipFill>
                <a:blip r:embed="rId6"/>
                <a:stretch>
                  <a:fillRect l="-1081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661315" y="4384806"/>
                <a:ext cx="3315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15" y="4384806"/>
                <a:ext cx="3315331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296079" y="4202516"/>
                <a:ext cx="1800749" cy="79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CN" sz="2400" b="0" i="1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altLang="zh-CN" sz="2400" b="0" i="1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i="1" dirty="0">
                  <a:solidFill>
                    <a:srgbClr val="003399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079" y="4202516"/>
                <a:ext cx="1800749" cy="7936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/>
              <p:cNvSpPr/>
              <p:nvPr/>
            </p:nvSpPr>
            <p:spPr>
              <a:xfrm>
                <a:off x="8416261" y="4339657"/>
                <a:ext cx="3298372" cy="1400442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9850"/>
              <a:effectLst>
                <a:outerShdw blurRad="50800" dist="50800" dir="5400000" sx="1000" sy="1000" algn="ctr" rotWithShape="0">
                  <a:schemeClr val="accent5">
                    <a:lumMod val="20000"/>
                    <a:lumOff val="8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又多了一种称呼“微商”</a:t>
                </a:r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椭圆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261" y="4339657"/>
                <a:ext cx="3298372" cy="140044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9850"/>
              <a:effectLst>
                <a:outerShdw blurRad="50800" dist="50800" dir="5400000" sx="1000" sy="1000" algn="ctr" rotWithShape="0">
                  <a:schemeClr val="accent5">
                    <a:lumMod val="20000"/>
                    <a:lumOff val="8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483365" y="2538830"/>
                <a:ext cx="1734532" cy="82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联系与区别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365" y="2538830"/>
                <a:ext cx="1734532" cy="826380"/>
              </a:xfrm>
              <a:prstGeom prst="rect">
                <a:avLst/>
              </a:prstGeom>
              <a:blipFill>
                <a:blip r:embed="rId10"/>
                <a:stretch>
                  <a:fillRect l="-5634" r="-3873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形标注 5"/>
          <p:cNvSpPr/>
          <p:nvPr/>
        </p:nvSpPr>
        <p:spPr>
          <a:xfrm>
            <a:off x="8458200" y="2026568"/>
            <a:ext cx="1289115" cy="504336"/>
          </a:xfrm>
          <a:prstGeom prst="wedgeEllipseCallout">
            <a:avLst>
              <a:gd name="adj1" fmla="val 47812"/>
              <a:gd name="adj2" fmla="val 77453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</a:rPr>
              <a:t>抽象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椭圆形标注 23"/>
          <p:cNvSpPr/>
          <p:nvPr/>
        </p:nvSpPr>
        <p:spPr>
          <a:xfrm>
            <a:off x="10350631" y="2026568"/>
            <a:ext cx="1289115" cy="504336"/>
          </a:xfrm>
          <a:prstGeom prst="wedgeEllipseCallout">
            <a:avLst>
              <a:gd name="adj1" fmla="val -51640"/>
              <a:gd name="adj2" fmla="val 8306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</a:rPr>
              <a:t>具体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uild="p" autoUpdateAnimBg="0"/>
      <p:bldP spid="14" grpId="0" build="p" autoUpdateAnimBg="0"/>
      <p:bldP spid="15" grpId="0" build="p" autoUpdateAnimBg="0"/>
      <p:bldP spid="16" grpId="0" animBg="1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5" grpId="0"/>
      <p:bldP spid="6" grpId="0" animBg="1"/>
      <p:bldP spid="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35891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二、微分的几何意义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41560" y="2509794"/>
            <a:ext cx="4315253" cy="312587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5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0118" y="1048674"/>
            <a:ext cx="10971752" cy="1133808"/>
            <a:chOff x="609521" y="1386993"/>
            <a:chExt cx="10971752" cy="1133808"/>
          </a:xfrm>
        </p:grpSpPr>
        <p:sp>
          <p:nvSpPr>
            <p:cNvPr id="7" name="内容占位符 2"/>
            <p:cNvSpPr txBox="1">
              <a:spLocks/>
            </p:cNvSpPr>
            <p:nvPr/>
          </p:nvSpPr>
          <p:spPr>
            <a:xfrm>
              <a:off x="609521" y="1386993"/>
              <a:ext cx="10971752" cy="1133808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在曲线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上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取相邻的两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点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和                             ，过点      作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曲线的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切线        ，设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的倾角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为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α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，则         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斜率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为                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1865230"/>
                </p:ext>
              </p:extLst>
            </p:nvPr>
          </p:nvGraphicFramePr>
          <p:xfrm>
            <a:off x="2411182" y="1440441"/>
            <a:ext cx="1270000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86" name="Equation" r:id="rId3" imgW="508000" imgH="190500" progId="Equation.DSMT4">
                    <p:embed/>
                  </p:oleObj>
                </mc:Choice>
                <mc:Fallback>
                  <p:oleObj name="Equation" r:id="rId3" imgW="508000" imgH="190500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182" y="1440441"/>
                          <a:ext cx="1270000" cy="476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图片 8"/>
            <p:cNvPicPr/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99931" y="1459689"/>
              <a:ext cx="1428130" cy="45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99306" y="1486183"/>
              <a:ext cx="2362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15116" y="1499783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603930" y="1963647"/>
              <a:ext cx="634724" cy="45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99309" y="1954862"/>
              <a:ext cx="634724" cy="45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680406" y="1991122"/>
              <a:ext cx="1675672" cy="40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704853" y="1954411"/>
              <a:ext cx="634724" cy="45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690582"/>
              </p:ext>
            </p:extLst>
          </p:nvPr>
        </p:nvGraphicFramePr>
        <p:xfrm>
          <a:off x="2750690" y="2431884"/>
          <a:ext cx="279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87" name="Equation" r:id="rId10" imgW="1397000" imgH="228600" progId="Equation.DSMT4">
                  <p:embed/>
                </p:oleObj>
              </mc:Choice>
              <mc:Fallback>
                <p:oleObj name="Equation" r:id="rId10" imgW="1397000" imgH="22860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690" y="2431884"/>
                        <a:ext cx="2794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219585"/>
              </p:ext>
            </p:extLst>
          </p:nvPr>
        </p:nvGraphicFramePr>
        <p:xfrm>
          <a:off x="2732045" y="3103562"/>
          <a:ext cx="414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88" name="Equation" r:id="rId12" imgW="2070000" imgH="228600" progId="Equation.DSMT4">
                  <p:embed/>
                </p:oleObj>
              </mc:Choice>
              <mc:Fallback>
                <p:oleObj name="Equation" r:id="rId12" imgW="2070000" imgH="228600" progId="Equation.DSMT4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45" y="3103562"/>
                        <a:ext cx="4140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625212" y="3679574"/>
            <a:ext cx="6660877" cy="2012859"/>
            <a:chOff x="537562" y="4586447"/>
            <a:chExt cx="6660877" cy="2012859"/>
          </a:xfrm>
        </p:grpSpPr>
        <p:sp>
          <p:nvSpPr>
            <p:cNvPr id="19" name="矩形 18"/>
            <p:cNvSpPr/>
            <p:nvPr/>
          </p:nvSpPr>
          <p:spPr>
            <a:xfrm>
              <a:off x="537562" y="4586447"/>
              <a:ext cx="6660877" cy="2012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    因此，当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是曲线对应于点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x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的函数增量时，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即是过点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的切线的纵坐标增量。图中线段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</a:t>
              </a:r>
              <a:r>
                <a:rPr kumimoji="0" lang="zh-CN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是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与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之差，是比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更高阶的无穷小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.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-BX"/>
                <a:ea typeface="微软雅黑"/>
              </a:endParaRP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/>
            </p:nvPr>
          </p:nvGraphicFramePr>
          <p:xfrm>
            <a:off x="2541800" y="4639389"/>
            <a:ext cx="539283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89" name="Equation" r:id="rId14" imgW="215713" imgH="203024" progId="Equation.DSMT4">
                    <p:embed/>
                  </p:oleObj>
                </mc:Choice>
                <mc:Fallback>
                  <p:oleObj name="Equation" r:id="rId14" imgW="215713" imgH="203024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800" y="4639389"/>
                          <a:ext cx="539283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355991"/>
                </p:ext>
              </p:extLst>
            </p:nvPr>
          </p:nvGraphicFramePr>
          <p:xfrm>
            <a:off x="1143832" y="5115225"/>
            <a:ext cx="476043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0" name="Equation" r:id="rId16" imgW="190417" imgH="203112" progId="Equation.DSMT4">
                    <p:embed/>
                  </p:oleObj>
                </mc:Choice>
                <mc:Fallback>
                  <p:oleObj name="Equation" r:id="rId16" imgW="190417" imgH="203112" progId="Equation.DSMT4">
                    <p:embed/>
                    <p:pic>
                      <p:nvPicPr>
                        <p:cNvPr id="61" name="对象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832" y="5115225"/>
                          <a:ext cx="476043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" name="图片 21"/>
            <p:cNvPicPr/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90517" y="5146464"/>
              <a:ext cx="1428130" cy="45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7828906"/>
                </p:ext>
              </p:extLst>
            </p:nvPr>
          </p:nvGraphicFramePr>
          <p:xfrm>
            <a:off x="1845192" y="5618671"/>
            <a:ext cx="634724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1" name="Equation" r:id="rId18" imgW="317362" imgH="228501" progId="Equation.DSMT4">
                    <p:embed/>
                  </p:oleObj>
                </mc:Choice>
                <mc:Fallback>
                  <p:oleObj name="Equation" r:id="rId18" imgW="317362" imgH="228501" progId="Equation.DSMT4">
                    <p:embed/>
                    <p:pic>
                      <p:nvPicPr>
                        <p:cNvPr id="64" name="对象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5192" y="5618671"/>
                          <a:ext cx="634724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9687111"/>
                </p:ext>
              </p:extLst>
            </p:nvPr>
          </p:nvGraphicFramePr>
          <p:xfrm>
            <a:off x="2790572" y="5539418"/>
            <a:ext cx="539283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2" name="Equation" r:id="rId20" imgW="215713" imgH="203024" progId="Equation.DSMT4">
                    <p:embed/>
                  </p:oleObj>
                </mc:Choice>
                <mc:Fallback>
                  <p:oleObj name="Equation" r:id="rId20" imgW="215713" imgH="203024" progId="Equation.DSMT4">
                    <p:embed/>
                    <p:pic>
                      <p:nvPicPr>
                        <p:cNvPr id="65" name="对象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0572" y="5539418"/>
                          <a:ext cx="539283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093890"/>
                </p:ext>
              </p:extLst>
            </p:nvPr>
          </p:nvGraphicFramePr>
          <p:xfrm>
            <a:off x="3564704" y="5579879"/>
            <a:ext cx="476043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3" name="Equation" r:id="rId21" imgW="190417" imgH="203112" progId="Equation.DSMT4">
                    <p:embed/>
                  </p:oleObj>
                </mc:Choice>
                <mc:Fallback>
                  <p:oleObj name="Equation" r:id="rId21" imgW="190417" imgH="203112" progId="Equation.DSMT4">
                    <p:embed/>
                    <p:pic>
                      <p:nvPicPr>
                        <p:cNvPr id="66" name="对象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704" y="5579879"/>
                          <a:ext cx="476043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6952943"/>
                </p:ext>
              </p:extLst>
            </p:nvPr>
          </p:nvGraphicFramePr>
          <p:xfrm>
            <a:off x="5623994" y="5579174"/>
            <a:ext cx="539048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4" name="Equation" r:id="rId22" imgW="215619" imgH="177569" progId="Equation.DSMT4">
                    <p:embed/>
                  </p:oleObj>
                </mc:Choice>
                <mc:Fallback>
                  <p:oleObj name="Equation" r:id="rId22" imgW="215619" imgH="177569" progId="Equation.DSMT4">
                    <p:embed/>
                    <p:pic>
                      <p:nvPicPr>
                        <p:cNvPr id="68" name="对象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3994" y="5579174"/>
                          <a:ext cx="539048" cy="4439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AutoShape 113"/>
          <p:cNvSpPr>
            <a:spLocks noChangeAspect="1" noChangeArrowheads="1" noTextEdit="1"/>
          </p:cNvSpPr>
          <p:nvPr/>
        </p:nvSpPr>
        <p:spPr bwMode="auto">
          <a:xfrm>
            <a:off x="8104648" y="2784475"/>
            <a:ext cx="3286125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11023" y="2770188"/>
            <a:ext cx="157163" cy="2325686"/>
            <a:chOff x="8311023" y="2770188"/>
            <a:chExt cx="157163" cy="2325686"/>
          </a:xfrm>
        </p:grpSpPr>
        <p:sp>
          <p:nvSpPr>
            <p:cNvPr id="29" name="Rectangle 115"/>
            <p:cNvSpPr>
              <a:spLocks noChangeArrowheads="1"/>
            </p:cNvSpPr>
            <p:nvPr/>
          </p:nvSpPr>
          <p:spPr bwMode="auto">
            <a:xfrm>
              <a:off x="8311023" y="2770188"/>
              <a:ext cx="1025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y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0" name="Line 118"/>
            <p:cNvSpPr>
              <a:spLocks noChangeShapeType="1"/>
            </p:cNvSpPr>
            <p:nvPr/>
          </p:nvSpPr>
          <p:spPr bwMode="auto">
            <a:xfrm flipV="1">
              <a:off x="8468186" y="2840037"/>
              <a:ext cx="0" cy="2255837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1" name="Line 120"/>
          <p:cNvSpPr>
            <a:spLocks noChangeShapeType="1"/>
          </p:cNvSpPr>
          <p:nvPr/>
        </p:nvSpPr>
        <p:spPr bwMode="auto">
          <a:xfrm flipV="1">
            <a:off x="8109411" y="3171825"/>
            <a:ext cx="2782888" cy="1812925"/>
          </a:xfrm>
          <a:prstGeom prst="line">
            <a:avLst/>
          </a:pr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32" name="Freeform 121"/>
          <p:cNvSpPr>
            <a:spLocks/>
          </p:cNvSpPr>
          <p:nvPr/>
        </p:nvSpPr>
        <p:spPr bwMode="auto">
          <a:xfrm>
            <a:off x="9031748" y="2863850"/>
            <a:ext cx="1398588" cy="1265237"/>
          </a:xfrm>
          <a:custGeom>
            <a:avLst/>
            <a:gdLst>
              <a:gd name="T0" fmla="*/ 0 w 300"/>
              <a:gd name="T1" fmla="*/ 260 h 271"/>
              <a:gd name="T2" fmla="*/ 183 w 300"/>
              <a:gd name="T3" fmla="*/ 207 h 271"/>
              <a:gd name="T4" fmla="*/ 299 w 300"/>
              <a:gd name="T5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0" h="271">
                <a:moveTo>
                  <a:pt x="0" y="260"/>
                </a:moveTo>
                <a:cubicBezTo>
                  <a:pt x="0" y="260"/>
                  <a:pt x="84" y="271"/>
                  <a:pt x="183" y="207"/>
                </a:cubicBezTo>
                <a:cubicBezTo>
                  <a:pt x="281" y="143"/>
                  <a:pt x="300" y="59"/>
                  <a:pt x="299" y="0"/>
                </a:cubicBez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33" name="Rectangle 130"/>
          <p:cNvSpPr>
            <a:spLocks noChangeArrowheads="1"/>
          </p:cNvSpPr>
          <p:nvPr/>
        </p:nvSpPr>
        <p:spPr bwMode="auto">
          <a:xfrm>
            <a:off x="10443036" y="3951287"/>
            <a:ext cx="19050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3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N</a:t>
            </a:r>
            <a:endParaRPr lang="zh-CN" altLang="zh-CN" dirty="0" smtClean="0">
              <a:solidFill>
                <a:prstClr val="black"/>
              </a:solidFill>
              <a:ea typeface="微软雅黑"/>
            </a:endParaRPr>
          </a:p>
        </p:txBody>
      </p:sp>
      <p:sp>
        <p:nvSpPr>
          <p:cNvPr id="34" name="Rectangle 131"/>
          <p:cNvSpPr>
            <a:spLocks noChangeArrowheads="1"/>
          </p:cNvSpPr>
          <p:nvPr/>
        </p:nvSpPr>
        <p:spPr bwMode="auto">
          <a:xfrm>
            <a:off x="10866898" y="3332162"/>
            <a:ext cx="200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mtClean="0">
              <a:solidFill>
                <a:prstClr val="black"/>
              </a:solidFill>
              <a:ea typeface="微软雅黑"/>
            </a:endParaRPr>
          </a:p>
        </p:txBody>
      </p:sp>
      <p:sp>
        <p:nvSpPr>
          <p:cNvPr id="35" name="Rectangle 133"/>
          <p:cNvSpPr>
            <a:spLocks noChangeArrowheads="1"/>
          </p:cNvSpPr>
          <p:nvPr/>
        </p:nvSpPr>
        <p:spPr bwMode="auto">
          <a:xfrm>
            <a:off x="10470023" y="3221037"/>
            <a:ext cx="1682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3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T</a:t>
            </a:r>
            <a:endParaRPr lang="zh-CN" altLang="zh-CN" dirty="0" smtClean="0">
              <a:solidFill>
                <a:prstClr val="black"/>
              </a:solidFill>
              <a:ea typeface="微软雅黑"/>
            </a:endParaRPr>
          </a:p>
        </p:txBody>
      </p:sp>
      <p:sp>
        <p:nvSpPr>
          <p:cNvPr id="36" name="Rectangle 142"/>
          <p:cNvSpPr>
            <a:spLocks noChangeArrowheads="1"/>
          </p:cNvSpPr>
          <p:nvPr/>
        </p:nvSpPr>
        <p:spPr bwMode="auto">
          <a:xfrm>
            <a:off x="9631823" y="3644900"/>
            <a:ext cx="19556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3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M</a:t>
            </a:r>
            <a:r>
              <a:rPr lang="en-US" altLang="zh-CN" sz="13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1</a:t>
            </a:r>
            <a:endParaRPr lang="zh-CN" altLang="zh-CN" baseline="-25000" dirty="0" smtClean="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412623" y="4652124"/>
            <a:ext cx="215491" cy="276999"/>
            <a:chOff x="8412623" y="4652124"/>
            <a:chExt cx="215491" cy="276999"/>
          </a:xfrm>
        </p:grpSpPr>
        <p:sp>
          <p:nvSpPr>
            <p:cNvPr id="38" name="Rectangle 126"/>
            <p:cNvSpPr>
              <a:spLocks noChangeArrowheads="1"/>
            </p:cNvSpPr>
            <p:nvPr/>
          </p:nvSpPr>
          <p:spPr bwMode="auto">
            <a:xfrm>
              <a:off x="8506286" y="4652124"/>
              <a:ext cx="1218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dirty="0" smtClean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α</a:t>
              </a:r>
              <a:endParaRPr lang="zh-CN" altLang="zh-CN" dirty="0" smtClean="0">
                <a:solidFill>
                  <a:prstClr val="black"/>
                </a:solidFill>
                <a:latin typeface="Times New Roman Italic" panose="02020503050405090304" pitchFamily="18" charset="0"/>
                <a:ea typeface="微软雅黑"/>
                <a:cs typeface="Times New Roman Italic" panose="02020503050405090304" pitchFamily="18" charset="0"/>
              </a:endParaRPr>
            </a:p>
          </p:txBody>
        </p:sp>
        <p:sp>
          <p:nvSpPr>
            <p:cNvPr id="39" name="Freeform 144"/>
            <p:cNvSpPr>
              <a:spLocks/>
            </p:cNvSpPr>
            <p:nvPr/>
          </p:nvSpPr>
          <p:spPr bwMode="auto">
            <a:xfrm>
              <a:off x="8412623" y="4787900"/>
              <a:ext cx="55563" cy="103187"/>
            </a:xfrm>
            <a:custGeom>
              <a:avLst/>
              <a:gdLst>
                <a:gd name="T0" fmla="*/ 0 w 12"/>
                <a:gd name="T1" fmla="*/ 0 h 22"/>
                <a:gd name="T2" fmla="*/ 12 w 12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2">
                  <a:moveTo>
                    <a:pt x="0" y="0"/>
                  </a:moveTo>
                  <a:cubicBezTo>
                    <a:pt x="0" y="0"/>
                    <a:pt x="12" y="7"/>
                    <a:pt x="12" y="22"/>
                  </a:cubicBez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40" name="Rectangle 145"/>
          <p:cNvSpPr>
            <a:spLocks noChangeArrowheads="1"/>
          </p:cNvSpPr>
          <p:nvPr/>
        </p:nvSpPr>
        <p:spPr bwMode="auto">
          <a:xfrm>
            <a:off x="8311023" y="4876800"/>
            <a:ext cx="20002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3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O</a:t>
            </a:r>
            <a:endParaRPr lang="zh-CN" altLang="zh-CN" dirty="0" smtClean="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109411" y="4876800"/>
            <a:ext cx="3314104" cy="276999"/>
            <a:chOff x="8109411" y="4876800"/>
            <a:chExt cx="3314104" cy="276999"/>
          </a:xfrm>
        </p:grpSpPr>
        <p:sp>
          <p:nvSpPr>
            <p:cNvPr id="42" name="Line 116"/>
            <p:cNvSpPr>
              <a:spLocks noChangeShapeType="1"/>
            </p:cNvSpPr>
            <p:nvPr/>
          </p:nvSpPr>
          <p:spPr bwMode="auto">
            <a:xfrm>
              <a:off x="8109411" y="4891087"/>
              <a:ext cx="3175000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Rectangle 149"/>
            <p:cNvSpPr>
              <a:spLocks noChangeArrowheads="1"/>
            </p:cNvSpPr>
            <p:nvPr/>
          </p:nvSpPr>
          <p:spPr bwMode="auto">
            <a:xfrm>
              <a:off x="11320923" y="4876800"/>
              <a:ext cx="1025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x</a:t>
              </a:r>
              <a:endParaRPr lang="zh-CN" altLang="zh-CN" sz="2800" smtClean="0">
                <a:solidFill>
                  <a:prstClr val="black"/>
                </a:solidFill>
                <a:ea typeface="微软雅黑"/>
              </a:endParaRPr>
            </a:p>
          </p:txBody>
        </p:sp>
      </p:grpSp>
      <p:sp>
        <p:nvSpPr>
          <p:cNvPr id="44" name="Freeform 150"/>
          <p:cNvSpPr>
            <a:spLocks/>
          </p:cNvSpPr>
          <p:nvPr/>
        </p:nvSpPr>
        <p:spPr bwMode="auto">
          <a:xfrm>
            <a:off x="10500186" y="3479800"/>
            <a:ext cx="0" cy="406400"/>
          </a:xfrm>
          <a:custGeom>
            <a:avLst/>
            <a:gdLst>
              <a:gd name="T0" fmla="*/ 0 h 256"/>
              <a:gd name="T1" fmla="*/ 256 h 256"/>
              <a:gd name="T2" fmla="*/ 0 h 25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56">
                <a:moveTo>
                  <a:pt x="0" y="0"/>
                </a:moveTo>
                <a:lnTo>
                  <a:pt x="0" y="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45" name="Line 151"/>
          <p:cNvSpPr>
            <a:spLocks noChangeShapeType="1"/>
          </p:cNvSpPr>
          <p:nvPr/>
        </p:nvSpPr>
        <p:spPr bwMode="auto">
          <a:xfrm>
            <a:off x="10500186" y="3479800"/>
            <a:ext cx="0" cy="406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425573" y="3479800"/>
            <a:ext cx="315695" cy="399549"/>
            <a:chOff x="10425573" y="3479800"/>
            <a:chExt cx="315695" cy="399549"/>
          </a:xfrm>
        </p:grpSpPr>
        <p:sp>
          <p:nvSpPr>
            <p:cNvPr id="47" name="Line 122"/>
            <p:cNvSpPr>
              <a:spLocks noChangeShapeType="1"/>
            </p:cNvSpPr>
            <p:nvPr/>
          </p:nvSpPr>
          <p:spPr bwMode="auto">
            <a:xfrm>
              <a:off x="10425573" y="3479800"/>
              <a:ext cx="252413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Rectangle 128"/>
            <p:cNvSpPr>
              <a:spLocks noChangeArrowheads="1"/>
            </p:cNvSpPr>
            <p:nvPr/>
          </p:nvSpPr>
          <p:spPr bwMode="auto">
            <a:xfrm>
              <a:off x="10536698" y="3563937"/>
              <a:ext cx="1154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9" name="Rectangle 129"/>
            <p:cNvSpPr>
              <a:spLocks noChangeArrowheads="1"/>
            </p:cNvSpPr>
            <p:nvPr/>
          </p:nvSpPr>
          <p:spPr bwMode="auto">
            <a:xfrm>
              <a:off x="10638676" y="3563937"/>
              <a:ext cx="1025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y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0" name="Line 152"/>
            <p:cNvSpPr>
              <a:spLocks noChangeShapeType="1"/>
            </p:cNvSpPr>
            <p:nvPr/>
          </p:nvSpPr>
          <p:spPr bwMode="auto">
            <a:xfrm>
              <a:off x="10482346" y="3479800"/>
              <a:ext cx="0" cy="399549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51" name="Freeform 156"/>
          <p:cNvSpPr>
            <a:spLocks/>
          </p:cNvSpPr>
          <p:nvPr/>
        </p:nvSpPr>
        <p:spPr bwMode="auto">
          <a:xfrm>
            <a:off x="9960436" y="3779837"/>
            <a:ext cx="17463" cy="106362"/>
          </a:xfrm>
          <a:custGeom>
            <a:avLst/>
            <a:gdLst>
              <a:gd name="T0" fmla="*/ 0 w 4"/>
              <a:gd name="T1" fmla="*/ 0 h 23"/>
              <a:gd name="T2" fmla="*/ 2 w 4"/>
              <a:gd name="T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" h="23">
                <a:moveTo>
                  <a:pt x="0" y="0"/>
                </a:moveTo>
                <a:cubicBezTo>
                  <a:pt x="0" y="0"/>
                  <a:pt x="4" y="16"/>
                  <a:pt x="2" y="2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52" name="Rectangle 158"/>
          <p:cNvSpPr>
            <a:spLocks noChangeArrowheads="1"/>
          </p:cNvSpPr>
          <p:nvPr/>
        </p:nvSpPr>
        <p:spPr bwMode="auto">
          <a:xfrm>
            <a:off x="10033461" y="4678362"/>
            <a:ext cx="2000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mtClean="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772301" y="3879349"/>
            <a:ext cx="102592" cy="1301437"/>
            <a:chOff x="9772301" y="3879349"/>
            <a:chExt cx="102592" cy="1301437"/>
          </a:xfrm>
        </p:grpSpPr>
        <p:sp>
          <p:nvSpPr>
            <p:cNvPr id="55" name="Rectangle 155"/>
            <p:cNvSpPr>
              <a:spLocks noChangeArrowheads="1"/>
            </p:cNvSpPr>
            <p:nvPr/>
          </p:nvSpPr>
          <p:spPr bwMode="auto">
            <a:xfrm>
              <a:off x="9772301" y="4903787"/>
              <a:ext cx="1025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</a:rPr>
                <a:t>x</a:t>
              </a:r>
              <a:endPara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9826907" y="3879349"/>
              <a:ext cx="0" cy="101491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  <p:cxnSp>
        <p:nvCxnSpPr>
          <p:cNvPr id="57" name="直接连接符 56"/>
          <p:cNvCxnSpPr/>
          <p:nvPr/>
        </p:nvCxnSpPr>
        <p:spPr>
          <a:xfrm>
            <a:off x="9826907" y="3879349"/>
            <a:ext cx="1296662" cy="35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</a:ln>
          <a:effectLst/>
        </p:spPr>
      </p:cxnSp>
      <p:grpSp>
        <p:nvGrpSpPr>
          <p:cNvPr id="58" name="组合 57"/>
          <p:cNvGrpSpPr/>
          <p:nvPr/>
        </p:nvGrpSpPr>
        <p:grpSpPr>
          <a:xfrm>
            <a:off x="10069973" y="2927350"/>
            <a:ext cx="788005" cy="200055"/>
            <a:chOff x="10069973" y="2927350"/>
            <a:chExt cx="788005" cy="200055"/>
          </a:xfrm>
        </p:grpSpPr>
        <p:sp>
          <p:nvSpPr>
            <p:cNvPr id="59" name="Rectangle 140"/>
            <p:cNvSpPr>
              <a:spLocks noChangeArrowheads="1"/>
            </p:cNvSpPr>
            <p:nvPr/>
          </p:nvSpPr>
          <p:spPr bwMode="auto">
            <a:xfrm>
              <a:off x="10069973" y="2927350"/>
              <a:ext cx="19556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3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</a:rPr>
                <a:t>M</a:t>
              </a:r>
              <a:r>
                <a:rPr kumimoji="0" lang="en-US" altLang="zh-CN" sz="13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</a:rPr>
                <a:t>1</a:t>
              </a:r>
              <a:endParaRPr kumimoji="0" lang="zh-CN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10416653" y="3075780"/>
              <a:ext cx="44132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>
            <a:off x="9960436" y="3627025"/>
            <a:ext cx="207093" cy="276999"/>
            <a:chOff x="9960436" y="3627025"/>
            <a:chExt cx="207093" cy="276999"/>
          </a:xfrm>
        </p:grpSpPr>
        <p:sp>
          <p:nvSpPr>
            <p:cNvPr id="62" name="Freeform 157"/>
            <p:cNvSpPr>
              <a:spLocks/>
            </p:cNvSpPr>
            <p:nvPr/>
          </p:nvSpPr>
          <p:spPr bwMode="auto">
            <a:xfrm>
              <a:off x="9960436" y="3779837"/>
              <a:ext cx="17463" cy="106362"/>
            </a:xfrm>
            <a:custGeom>
              <a:avLst/>
              <a:gdLst>
                <a:gd name="T0" fmla="*/ 0 w 4"/>
                <a:gd name="T1" fmla="*/ 0 h 23"/>
                <a:gd name="T2" fmla="*/ 2 w 4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23">
                  <a:moveTo>
                    <a:pt x="0" y="0"/>
                  </a:moveTo>
                  <a:cubicBezTo>
                    <a:pt x="0" y="0"/>
                    <a:pt x="4" y="16"/>
                    <a:pt x="2" y="23"/>
                  </a:cubicBez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3" name="Rectangle 126"/>
            <p:cNvSpPr>
              <a:spLocks noChangeArrowheads="1"/>
            </p:cNvSpPr>
            <p:nvPr/>
          </p:nvSpPr>
          <p:spPr bwMode="auto">
            <a:xfrm>
              <a:off x="10045701" y="3627025"/>
              <a:ext cx="1218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dirty="0" smtClean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α</a:t>
              </a:r>
              <a:endParaRPr lang="zh-CN" altLang="zh-CN" dirty="0" smtClean="0">
                <a:solidFill>
                  <a:prstClr val="black"/>
                </a:solidFill>
                <a:latin typeface="Times New Roman Italic" panose="02020503050405090304" pitchFamily="18" charset="0"/>
                <a:ea typeface="微软雅黑"/>
                <a:cs typeface="Times New Roman Italic" panose="0202050305040509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0784348" y="3075780"/>
            <a:ext cx="342800" cy="803569"/>
            <a:chOff x="10784348" y="3075780"/>
            <a:chExt cx="342800" cy="803569"/>
          </a:xfrm>
        </p:grpSpPr>
        <p:sp>
          <p:nvSpPr>
            <p:cNvPr id="65" name="Line 123"/>
            <p:cNvSpPr>
              <a:spLocks noChangeShapeType="1"/>
            </p:cNvSpPr>
            <p:nvPr/>
          </p:nvSpPr>
          <p:spPr bwMode="auto">
            <a:xfrm>
              <a:off x="10784348" y="3075780"/>
              <a:ext cx="0" cy="803569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66" name="对象 65"/>
            <p:cNvGraphicFramePr>
              <a:graphicFrameLocks noChangeAspect="1"/>
            </p:cNvGraphicFramePr>
            <p:nvPr>
              <p:extLst/>
            </p:nvPr>
          </p:nvGraphicFramePr>
          <p:xfrm>
            <a:off x="10846721" y="3429371"/>
            <a:ext cx="280427" cy="2639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5" name="Equation" r:id="rId24" imgW="215713" imgH="203024" progId="Equation.DSMT4">
                    <p:embed/>
                  </p:oleObj>
                </mc:Choice>
                <mc:Fallback>
                  <p:oleObj name="Equation" r:id="rId24" imgW="215713" imgH="203024" progId="Equation.DSMT4">
                    <p:embed/>
                    <p:pic>
                      <p:nvPicPr>
                        <p:cNvPr id="179" name="对象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6721" y="3429371"/>
                          <a:ext cx="280427" cy="2639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" name="对象 66"/>
          <p:cNvGraphicFramePr>
            <a:graphicFrameLocks noChangeAspect="1"/>
          </p:cNvGraphicFramePr>
          <p:nvPr>
            <p:extLst/>
          </p:nvPr>
        </p:nvGraphicFramePr>
        <p:xfrm>
          <a:off x="9956942" y="4625122"/>
          <a:ext cx="280305" cy="23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96" name="Equation" r:id="rId25" imgW="215619" imgH="177569" progId="Equation.DSMT4">
                  <p:embed/>
                </p:oleObj>
              </mc:Choice>
              <mc:Fallback>
                <p:oleObj name="Equation" r:id="rId25" imgW="215619" imgH="177569" progId="Equation.DSMT4">
                  <p:embed/>
                  <p:pic>
                    <p:nvPicPr>
                      <p:cNvPr id="181" name="对象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6942" y="4625122"/>
                        <a:ext cx="280305" cy="2308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10217474" y="3075780"/>
            <a:ext cx="505097" cy="2145518"/>
            <a:chOff x="10217474" y="3075780"/>
            <a:chExt cx="505097" cy="2145518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10416653" y="3075780"/>
              <a:ext cx="0" cy="181054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6"/>
            <a:srcRect l="23825" r="43279"/>
            <a:stretch/>
          </p:blipFill>
          <p:spPr bwMode="auto">
            <a:xfrm>
              <a:off x="10217474" y="4924118"/>
              <a:ext cx="505097" cy="29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矩形 70"/>
          <p:cNvSpPr/>
          <p:nvPr/>
        </p:nvSpPr>
        <p:spPr>
          <a:xfrm>
            <a:off x="640118" y="239469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从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图中可知</a:t>
            </a:r>
            <a:endParaRPr lang="zh-CN" altLang="zh-CN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95218"/>
              </p:ext>
            </p:extLst>
          </p:nvPr>
        </p:nvGraphicFramePr>
        <p:xfrm>
          <a:off x="9009612" y="2895038"/>
          <a:ext cx="738098" cy="2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97" name="Equation" r:id="rId26" imgW="508000" imgH="190500" progId="Equation.DSMT4">
                  <p:embed/>
                </p:oleObj>
              </mc:Choice>
              <mc:Fallback>
                <p:oleObj name="Equation" r:id="rId26" imgW="508000" imgH="190500" progId="Equation.DSMT4">
                  <p:embed/>
                  <p:pic>
                    <p:nvPicPr>
                      <p:cNvPr id="76" name="对象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9612" y="2895038"/>
                        <a:ext cx="738098" cy="276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矩形 77"/>
          <p:cNvSpPr/>
          <p:nvPr/>
        </p:nvSpPr>
        <p:spPr>
          <a:xfrm>
            <a:off x="1166785" y="581702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ZSSK--GBK1-0"/>
                <a:ea typeface="微软雅黑"/>
              </a:rPr>
              <a:t>切线段来近似代替曲线段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81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3" grpId="0"/>
      <p:bldP spid="35" grpId="0"/>
      <p:bldP spid="36" grpId="0"/>
      <p:bldP spid="40" grpId="0"/>
      <p:bldP spid="71" grpId="0"/>
      <p:bldP spid="7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543968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三、微分的基本公式和运算法则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980" y="1205210"/>
            <a:ext cx="130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幂函数：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853743" y="1251376"/>
                <a:ext cx="1381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743" y="1251376"/>
                <a:ext cx="1381019" cy="369332"/>
              </a:xfrm>
              <a:prstGeom prst="rect">
                <a:avLst/>
              </a:prstGeom>
              <a:blipFill>
                <a:blip r:embed="rId2"/>
                <a:stretch>
                  <a:fillRect l="-7930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050242" y="1251376"/>
                <a:ext cx="2449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242" y="1251376"/>
                <a:ext cx="2449260" cy="369332"/>
              </a:xfrm>
              <a:prstGeom prst="rect">
                <a:avLst/>
              </a:prstGeom>
              <a:blipFill>
                <a:blip r:embed="rId3"/>
                <a:stretch>
                  <a:fillRect l="-4478" r="-223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227468" y="1251376"/>
                <a:ext cx="2499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68" y="1251376"/>
                <a:ext cx="2499915" cy="369332"/>
              </a:xfrm>
              <a:prstGeom prst="rect">
                <a:avLst/>
              </a:prstGeom>
              <a:blipFill>
                <a:blip r:embed="rId4"/>
                <a:stretch>
                  <a:fillRect l="-2195" r="-73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987329" y="1688479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指数</a:t>
            </a:r>
            <a:r>
              <a:rPr lang="zh-CN" altLang="en-US" sz="2400" dirty="0" smtClean="0"/>
              <a:t>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691112" y="1733373"/>
                <a:ext cx="2449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12" y="1733373"/>
                <a:ext cx="2449901" cy="369332"/>
              </a:xfrm>
              <a:prstGeom prst="rect">
                <a:avLst/>
              </a:prstGeom>
              <a:blipFill>
                <a:blip r:embed="rId5"/>
                <a:stretch>
                  <a:fillRect l="-2239" r="-746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689590" y="1733373"/>
                <a:ext cx="1995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90" y="1733373"/>
                <a:ext cx="1995483" cy="369332"/>
              </a:xfrm>
              <a:prstGeom prst="rect">
                <a:avLst/>
              </a:prstGeom>
              <a:blipFill>
                <a:blip r:embed="rId6"/>
                <a:stretch>
                  <a:fillRect l="-5488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09856" y="2218385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对数函数：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740686" y="2158119"/>
                <a:ext cx="2705292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86" y="2158119"/>
                <a:ext cx="2705292" cy="523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733133" y="2187446"/>
                <a:ext cx="1906804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133" y="2187446"/>
                <a:ext cx="1906804" cy="5235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987329" y="2735916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三角</a:t>
            </a:r>
            <a:r>
              <a:rPr lang="zh-CN" altLang="en-US" sz="2400" dirty="0" smtClean="0"/>
              <a:t>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718159" y="2782082"/>
                <a:ext cx="2507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59" y="2782082"/>
                <a:ext cx="2507994" cy="369332"/>
              </a:xfrm>
              <a:prstGeom prst="rect">
                <a:avLst/>
              </a:prstGeom>
              <a:blipFill>
                <a:blip r:embed="rId9"/>
                <a:stretch>
                  <a:fillRect l="-4380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661346" y="3264079"/>
                <a:ext cx="2737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46" y="3264079"/>
                <a:ext cx="2737223" cy="369332"/>
              </a:xfrm>
              <a:prstGeom prst="rect">
                <a:avLst/>
              </a:prstGeom>
              <a:blipFill>
                <a:blip r:embed="rId10"/>
                <a:stretch>
                  <a:fillRect l="-2004" r="-445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645251" y="2787798"/>
                <a:ext cx="268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tan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ⅇ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51" y="2787798"/>
                <a:ext cx="2686697" cy="369332"/>
              </a:xfrm>
              <a:prstGeom prst="rect">
                <a:avLst/>
              </a:prstGeom>
              <a:blipFill>
                <a:blip r:embed="rId11"/>
                <a:stretch>
                  <a:fillRect l="-408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496848" y="3264079"/>
                <a:ext cx="2879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cot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cs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48" y="3264079"/>
                <a:ext cx="2879058" cy="369332"/>
              </a:xfrm>
              <a:prstGeom prst="rect">
                <a:avLst/>
              </a:prstGeom>
              <a:blipFill>
                <a:blip r:embed="rId12"/>
                <a:stretch>
                  <a:fillRect l="-1907" r="-424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545958" y="2782082"/>
                <a:ext cx="3115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sec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sec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58" y="2782082"/>
                <a:ext cx="3115533" cy="369332"/>
              </a:xfrm>
              <a:prstGeom prst="rect">
                <a:avLst/>
              </a:prstGeom>
              <a:blipFill>
                <a:blip r:embed="rId13"/>
                <a:stretch>
                  <a:fillRect l="-1761" r="-39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556930" y="3264079"/>
                <a:ext cx="3293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csc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csc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cot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930" y="3264079"/>
                <a:ext cx="3293466" cy="369332"/>
              </a:xfrm>
              <a:prstGeom prst="rect">
                <a:avLst/>
              </a:prstGeom>
              <a:blipFill>
                <a:blip r:embed="rId14"/>
                <a:stretch>
                  <a:fillRect l="-1667" r="-370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1009856" y="3673352"/>
            <a:ext cx="173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反三角函数：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771014" y="3644412"/>
                <a:ext cx="3020186" cy="53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arcsin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14" y="3644412"/>
                <a:ext cx="3020186" cy="5396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771014" y="4228762"/>
                <a:ext cx="3343992" cy="53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arccos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14" y="4228762"/>
                <a:ext cx="3343992" cy="5396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202481" y="3698135"/>
                <a:ext cx="2909514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arctan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481" y="3698135"/>
                <a:ext cx="2909514" cy="5235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198079" y="4244856"/>
                <a:ext cx="316759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arccot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079" y="4244856"/>
                <a:ext cx="3167598" cy="5235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1009855" y="4887538"/>
            <a:ext cx="173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运算法则：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771014" y="5008299"/>
                <a:ext cx="27555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=ⅆ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±ⅆ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14" y="5008299"/>
                <a:ext cx="2755563" cy="369332"/>
              </a:xfrm>
              <a:prstGeom prst="rect">
                <a:avLst/>
              </a:prstGeom>
              <a:blipFill>
                <a:blip r:embed="rId19"/>
                <a:stretch>
                  <a:fillRect l="-1991" r="-66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224232" y="5008387"/>
                <a:ext cx="29216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32" y="5008387"/>
                <a:ext cx="2921681" cy="369332"/>
              </a:xfrm>
              <a:prstGeom prst="rect">
                <a:avLst/>
              </a:prstGeom>
              <a:blipFill>
                <a:blip r:embed="rId20"/>
                <a:stretch>
                  <a:fillRect l="-626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765886" y="5589105"/>
                <a:ext cx="165160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zh-CN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86" y="5589105"/>
                <a:ext cx="1651606" cy="7012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形标注 32"/>
          <p:cNvSpPr/>
          <p:nvPr/>
        </p:nvSpPr>
        <p:spPr>
          <a:xfrm>
            <a:off x="5976257" y="5449857"/>
            <a:ext cx="5083629" cy="979714"/>
          </a:xfrm>
          <a:prstGeom prst="wedgeEllipseCallout">
            <a:avLst>
              <a:gd name="adj1" fmla="val -80407"/>
              <a:gd name="adj2" fmla="val 6944"/>
            </a:avLst>
          </a:prstGeom>
          <a:solidFill>
            <a:schemeClr val="bg2">
              <a:lumMod val="9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微分形式不变性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zh-CN" altLang="en-US" sz="2400" dirty="0" smtClean="0">
                <a:solidFill>
                  <a:srgbClr val="0000FF"/>
                </a:solidFill>
              </a:rPr>
              <a:t>我永远只考虑眼前的事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2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形标注 16"/>
          <p:cNvSpPr/>
          <p:nvPr/>
        </p:nvSpPr>
        <p:spPr>
          <a:xfrm>
            <a:off x="3986705" y="2153459"/>
            <a:ext cx="2939143" cy="979714"/>
          </a:xfrm>
          <a:prstGeom prst="wedgeEllipseCallout">
            <a:avLst>
              <a:gd name="adj1" fmla="val 114037"/>
              <a:gd name="adj2" fmla="val -54167"/>
            </a:avLst>
          </a:prstGeom>
          <a:solidFill>
            <a:schemeClr val="bg2">
              <a:lumMod val="9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00FF"/>
                </a:solidFill>
              </a:rPr>
              <a:t>我永远只考虑眼前的事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802165" y="1112254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800578" y="173156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2775" y="438150"/>
            <a:ext cx="543968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三、微分的基本公式和运算法则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100943" y="1112254"/>
                <a:ext cx="3212418" cy="449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43" y="1112254"/>
                <a:ext cx="3212418" cy="449610"/>
              </a:xfrm>
              <a:prstGeom prst="rect">
                <a:avLst/>
              </a:prstGeom>
              <a:blipFill>
                <a:blip r:embed="rId2"/>
                <a:stretch>
                  <a:fillRect l="-190" t="-13514" r="-4744" b="-35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09694" y="1731566"/>
                <a:ext cx="3502369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94" y="1731566"/>
                <a:ext cx="3502369" cy="819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43466" y="2550636"/>
                <a:ext cx="2579039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66" y="2550636"/>
                <a:ext cx="2579039" cy="819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43466" y="3369706"/>
                <a:ext cx="2752612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66" y="3369706"/>
                <a:ext cx="2752612" cy="819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5929778" y="1112254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5928191" y="173156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228556" y="1112254"/>
                <a:ext cx="30711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1−3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sz="2400" dirty="0" smtClean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56" y="1112254"/>
                <a:ext cx="3071162" cy="369332"/>
              </a:xfrm>
              <a:prstGeom prst="rect">
                <a:avLst/>
              </a:prstGeom>
              <a:blipFill>
                <a:blip r:embed="rId6"/>
                <a:stretch>
                  <a:fillRect l="-3571" t="-29508" r="-5159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37307" y="1731566"/>
                <a:ext cx="44260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307" y="1731566"/>
                <a:ext cx="4426083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97483" y="2498506"/>
                <a:ext cx="54759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83" y="2498506"/>
                <a:ext cx="547592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77184" y="3262925"/>
                <a:ext cx="46747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184" y="3262925"/>
                <a:ext cx="46747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 bwMode="auto">
          <a:xfrm>
            <a:off x="802165" y="4188776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99941" y="4238882"/>
            <a:ext cx="431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填入适当的函数使等式成立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999941" y="4777013"/>
                <a:ext cx="24703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941" y="4777013"/>
                <a:ext cx="24703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999941" y="5344591"/>
                <a:ext cx="2614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941" y="5344591"/>
                <a:ext cx="261417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009694" y="5912169"/>
                <a:ext cx="2501582" cy="786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94" y="5912169"/>
                <a:ext cx="2501582" cy="7863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314847" y="4614660"/>
                <a:ext cx="3954480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𝑥𝑑𝑥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47" y="4614660"/>
                <a:ext cx="3954480" cy="8190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349895" y="5433730"/>
                <a:ext cx="1176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895" y="5433730"/>
                <a:ext cx="117686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349895" y="5905683"/>
                <a:ext cx="1826397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895" y="5905683"/>
                <a:ext cx="1826397" cy="8190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593846" y="4793362"/>
                <a:ext cx="635815" cy="460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</a:rPr>
                  <a:t>  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846" y="4793362"/>
                <a:ext cx="635815" cy="4605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343328" y="5386948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28" y="5386948"/>
                <a:ext cx="113685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623107" y="6107701"/>
                <a:ext cx="76277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>
                    <a:solidFill>
                      <a:srgbClr val="0000FF"/>
                    </a:solidFill>
                  </a:rPr>
                  <a:t>  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107" y="6107701"/>
                <a:ext cx="762773" cy="453137"/>
              </a:xfrm>
              <a:prstGeom prst="rect">
                <a:avLst/>
              </a:prstGeom>
              <a:blipFill>
                <a:blip r:embed="rId18"/>
                <a:stretch>
                  <a:fillRect l="-2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4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89108" y="1047750"/>
                <a:ext cx="7432740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由方程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sin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确定，求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kumimoji="0" lang="en-US" altLang="zh-CN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.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08" y="1047750"/>
                <a:ext cx="7432740" cy="668388"/>
              </a:xfrm>
              <a:prstGeom prst="rect">
                <a:avLst/>
              </a:prstGeom>
              <a:blipFill>
                <a:blip r:embed="rId2"/>
                <a:stretch>
                  <a:fillRect l="-1230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802165" y="1112254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800578" y="1731566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2775" y="438150"/>
            <a:ext cx="543968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三、微分的基本公式和运算法则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78142" y="1638651"/>
                <a:ext cx="323633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𝑑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𝑑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2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sin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42" y="1638651"/>
                <a:ext cx="3236335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64298" y="1657350"/>
                <a:ext cx="34575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𝑑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𝑑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cos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298" y="1657350"/>
                <a:ext cx="3457550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59355" y="2565187"/>
                <a:ext cx="3255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zh-CN" altLang="en-US" sz="2400" i="1" dirty="0"/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zh-CN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−2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𝑑𝑥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355" y="2565187"/>
                <a:ext cx="3255122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52457" y="2463269"/>
                <a:ext cx="1761123" cy="6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2−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cos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57" y="2463269"/>
                <a:ext cx="1761123" cy="665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88623" y="3271504"/>
                <a:ext cx="368139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623" y="3271504"/>
                <a:ext cx="3681392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42141" y="4351385"/>
                <a:ext cx="42793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2−</m:t>
                          </m:r>
                          <m:r>
                            <m:rPr>
                              <m:sty m:val="p"/>
                            </m:rPr>
                            <a:rPr lang="en-US" altLang="zh-CN" sz="2400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4351385"/>
                <a:ext cx="4279313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20369" y="4937083"/>
                <a:ext cx="36336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𝑦𝑑𝑦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69" y="4937083"/>
                <a:ext cx="3633623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120368" y="5556453"/>
                <a:ext cx="4074705" cy="79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68" y="5556453"/>
                <a:ext cx="4074705" cy="7936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492505" y="4268951"/>
                <a:ext cx="2128980" cy="1855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kern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ⅆ</m:t>
                          </m:r>
                          <m:sSup>
                            <m:sSupPr>
                              <m:ctrlPr>
                                <a:rPr lang="en-US" altLang="zh-CN" sz="2400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4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ⅆ</m:t>
                          </m:r>
                          <m:d>
                            <m:dPr>
                              <m:ctrlPr>
                                <a:rPr lang="en-US" altLang="zh-CN" sz="2400" b="0" i="1" kern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sz="2400" b="0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altLang="zh-CN" sz="24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ⅆ</m:t>
                          </m:r>
                          <m:r>
                            <a:rPr lang="en-US" altLang="zh-CN" sz="2400" b="0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2400" b="0" i="1" kern="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cos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𝑦</m:t>
                              </m:r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05" y="4268951"/>
                <a:ext cx="2128980" cy="18552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5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62501" y="117951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06822" y="1103259"/>
                <a:ext cx="5507277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设参数方程为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𝑏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+mn-ea"/>
                    <a:ea typeface="+mn-ea"/>
                  </a:rPr>
                  <a:t>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num>
                      <m:den>
                        <m:r>
                          <a:rPr lang="en-US" altLang="zh-CN" sz="2400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kern="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。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22" y="1103259"/>
                <a:ext cx="5507277" cy="916148"/>
              </a:xfrm>
              <a:prstGeom prst="rect">
                <a:avLst/>
              </a:prstGeom>
              <a:blipFill>
                <a:blip r:embed="rId2"/>
                <a:stretch>
                  <a:fillRect l="-1659" r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960914" y="2127864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27124" y="2004036"/>
                <a:ext cx="4136197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𝑡𝑑𝑡</m:t>
                            </m:r>
                          </m:e>
                        </m:func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sin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𝑡𝑑𝑡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tan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24" y="2004036"/>
                <a:ext cx="4136197" cy="668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00035" y="2873786"/>
                <a:ext cx="5228867" cy="7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sin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𝑑𝑡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sec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csc</m:t>
                    </m:r>
                    <m:r>
                      <m:rPr>
                        <m:nor/>
                      </m:rP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035" y="2873786"/>
                <a:ext cx="5228867" cy="794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2775" y="438150"/>
            <a:ext cx="543968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三、微分的基本公式和运算法则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62501" y="3781478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8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" name="矩形 10"/>
          <p:cNvSpPr>
            <a:spLocks noChangeArrowheads="1"/>
          </p:cNvSpPr>
          <p:nvPr/>
        </p:nvSpPr>
        <p:spPr bwMode="auto">
          <a:xfrm>
            <a:off x="960914" y="4400790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261279" y="3781478"/>
                <a:ext cx="3156505" cy="53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79" y="3781478"/>
                <a:ext cx="3156505" cy="531940"/>
              </a:xfrm>
              <a:prstGeom prst="rect">
                <a:avLst/>
              </a:prstGeom>
              <a:blipFill>
                <a:blip r:embed="rId5"/>
                <a:stretch>
                  <a:fillRect t="-6818" r="-4826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170030" y="4400790"/>
                <a:ext cx="3502369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30" y="4400790"/>
                <a:ext cx="3502369" cy="819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03802" y="5219860"/>
                <a:ext cx="2579039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02" y="5219860"/>
                <a:ext cx="2579039" cy="8190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603802" y="6038930"/>
                <a:ext cx="2752612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𝑥𝑑𝑥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02" y="6038930"/>
                <a:ext cx="2752612" cy="8190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459001" y="4313418"/>
                <a:ext cx="3508781" cy="920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01" y="4313418"/>
                <a:ext cx="3508781" cy="920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892773" y="5132488"/>
                <a:ext cx="2630335" cy="866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73" y="5132488"/>
                <a:ext cx="2630335" cy="8663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892773" y="5962630"/>
                <a:ext cx="2411173" cy="819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73" y="5962630"/>
                <a:ext cx="2411173" cy="8190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2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3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295" y="76201"/>
            <a:ext cx="2361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  函数的微分</a:t>
            </a:r>
            <a:endParaRPr kumimoji="1" lang="zh-CN" altLang="en-US" sz="2000" b="1" dirty="0">
              <a:solidFill>
                <a:schemeClr val="bg2">
                  <a:lumMod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775" y="438150"/>
            <a:ext cx="3425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四、微分的近似计算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85257" y="1316645"/>
            <a:ext cx="5091792" cy="587895"/>
            <a:chOff x="1785257" y="1316645"/>
            <a:chExt cx="5091792" cy="587895"/>
          </a:xfrm>
        </p:grpSpPr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1785257" y="1316645"/>
              <a:ext cx="5091792" cy="587895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利用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微分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计算     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的近似值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9668918"/>
                </p:ext>
              </p:extLst>
            </p:nvPr>
          </p:nvGraphicFramePr>
          <p:xfrm>
            <a:off x="3821433" y="1399565"/>
            <a:ext cx="1269450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22" name="Equation" r:id="rId3" imgW="634725" imgH="203112" progId="Equation.DSMT4">
                    <p:embed/>
                  </p:oleObj>
                </mc:Choice>
                <mc:Fallback>
                  <p:oleObj name="Equation" r:id="rId3" imgW="634725" imgH="203112" progId="Equation.DSMT4">
                    <p:embed/>
                    <p:pic>
                      <p:nvPicPr>
                        <p:cNvPr id="17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1433" y="1399565"/>
                          <a:ext cx="1269450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/>
          <p:nvPr/>
        </p:nvGrpSpPr>
        <p:grpSpPr>
          <a:xfrm>
            <a:off x="2325687" y="2176978"/>
            <a:ext cx="2291111" cy="702774"/>
            <a:chOff x="2491996" y="2494237"/>
            <a:chExt cx="2291111" cy="702774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3402723"/>
                </p:ext>
              </p:extLst>
            </p:nvPr>
          </p:nvGraphicFramePr>
          <p:xfrm>
            <a:off x="2491996" y="2494237"/>
            <a:ext cx="1926962" cy="702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23" name="Equation" r:id="rId5" imgW="1079032" imgH="393529" progId="Equation.DSMT4">
                    <p:embed/>
                  </p:oleObj>
                </mc:Choice>
                <mc:Fallback>
                  <p:oleObj name="Equation" r:id="rId5" imgW="1079032" imgH="393529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996" y="2494237"/>
                          <a:ext cx="1926962" cy="70277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4290664" y="264344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23659" y="2130861"/>
            <a:ext cx="2811156" cy="761393"/>
            <a:chOff x="7099281" y="2494237"/>
            <a:chExt cx="2811156" cy="761393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0267869"/>
                </p:ext>
              </p:extLst>
            </p:nvPr>
          </p:nvGraphicFramePr>
          <p:xfrm>
            <a:off x="7099281" y="2494237"/>
            <a:ext cx="837304" cy="741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24" name="Equation" r:id="rId7" imgW="444307" imgH="393529" progId="Equation.DSMT4">
                    <p:embed/>
                  </p:oleObj>
                </mc:Choice>
                <mc:Fallback>
                  <p:oleObj name="Equation" r:id="rId7" imgW="444307" imgH="393529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9281" y="2494237"/>
                          <a:ext cx="837304" cy="741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/>
          </p:nvSpPr>
          <p:spPr>
            <a:xfrm>
              <a:off x="7819866" y="261479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4565574"/>
                </p:ext>
              </p:extLst>
            </p:nvPr>
          </p:nvGraphicFramePr>
          <p:xfrm>
            <a:off x="8199322" y="2510327"/>
            <a:ext cx="1154019" cy="745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25" name="Equation" r:id="rId9" imgW="609336" imgH="393529" progId="Equation.DSMT4">
                    <p:embed/>
                  </p:oleObj>
                </mc:Choice>
                <mc:Fallback>
                  <p:oleObj name="Equation" r:id="rId9" imgW="609336" imgH="393529" progId="Equation.DSMT4">
                    <p:embed/>
                    <p:pic>
                      <p:nvPicPr>
                        <p:cNvPr id="36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9322" y="2510327"/>
                          <a:ext cx="1154019" cy="74530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9417994" y="270592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279325" y="30732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FZSSK--GBK1-0"/>
                <a:ea typeface="微软雅黑"/>
              </a:rPr>
              <a:t>因此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791887"/>
              </p:ext>
            </p:extLst>
          </p:nvPr>
        </p:nvGraphicFramePr>
        <p:xfrm>
          <a:off x="2279325" y="3728401"/>
          <a:ext cx="3759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6" name="Equation" r:id="rId11" imgW="1879560" imgH="393480" progId="Equation.DSMT4">
                  <p:embed/>
                </p:oleObj>
              </mc:Choice>
              <mc:Fallback>
                <p:oleObj name="Equation" r:id="rId11" imgW="1879560" imgH="39348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325" y="3728401"/>
                        <a:ext cx="3759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4810975" y="2280726"/>
            <a:ext cx="2237347" cy="495277"/>
            <a:chOff x="4844661" y="2620780"/>
            <a:chExt cx="2237347" cy="495277"/>
          </a:xfrm>
        </p:grpSpPr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7338224"/>
                </p:ext>
              </p:extLst>
            </p:nvPr>
          </p:nvGraphicFramePr>
          <p:xfrm>
            <a:off x="5267469" y="2652119"/>
            <a:ext cx="1461403" cy="463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27" name="Equation" r:id="rId13" imgW="799753" imgH="253890" progId="Equation.DSMT4">
                    <p:embed/>
                  </p:oleObj>
                </mc:Choice>
                <mc:Fallback>
                  <p:oleObj name="Equation" r:id="rId13" imgW="799753" imgH="253890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7469" y="2652119"/>
                          <a:ext cx="1461403" cy="4639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6589565" y="262078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844661" y="265214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取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078447"/>
              </p:ext>
            </p:extLst>
          </p:nvPr>
        </p:nvGraphicFramePr>
        <p:xfrm>
          <a:off x="6065514" y="3658634"/>
          <a:ext cx="1955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8" name="Equation" r:id="rId15" imgW="977760" imgH="431640" progId="Equation.DSMT4">
                  <p:embed/>
                </p:oleObj>
              </mc:Choice>
              <mc:Fallback>
                <p:oleObj name="Equation" r:id="rId15" imgW="977760" imgH="43164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5514" y="3658634"/>
                        <a:ext cx="19558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8021314" y="3903442"/>
            <a:ext cx="1402010" cy="461665"/>
            <a:chOff x="7945037" y="4287073"/>
            <a:chExt cx="1402010" cy="461665"/>
          </a:xfrm>
        </p:grpSpPr>
        <p:sp>
          <p:nvSpPr>
            <p:cNvPr id="24" name="矩形 23"/>
            <p:cNvSpPr/>
            <p:nvPr/>
          </p:nvSpPr>
          <p:spPr>
            <a:xfrm>
              <a:off x="9077421" y="4287073"/>
              <a:ext cx="269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9613371"/>
                </p:ext>
              </p:extLst>
            </p:nvPr>
          </p:nvGraphicFramePr>
          <p:xfrm>
            <a:off x="7945037" y="4314838"/>
            <a:ext cx="11684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29" name="Equation" r:id="rId17" imgW="583920" imgH="177480" progId="Equation.DSMT4">
                    <p:embed/>
                  </p:oleObj>
                </mc:Choice>
                <mc:Fallback>
                  <p:oleObj name="Equation" r:id="rId17" imgW="583920" imgH="17748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45037" y="4314838"/>
                          <a:ext cx="1168400" cy="355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矩形 25"/>
          <p:cNvSpPr/>
          <p:nvPr/>
        </p:nvSpPr>
        <p:spPr bwMode="auto">
          <a:xfrm>
            <a:off x="902607" y="1399565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" name="矩形 10"/>
          <p:cNvSpPr>
            <a:spLocks noChangeArrowheads="1"/>
          </p:cNvSpPr>
          <p:nvPr/>
        </p:nvSpPr>
        <p:spPr bwMode="auto">
          <a:xfrm>
            <a:off x="901020" y="2243965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27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0CC08-C4E4-495D-BD52-FC84B2528F9D}" type="datetime10">
              <a:rPr lang="zh-CN" altLang="en-US" smtClean="0">
                <a:solidFill>
                  <a:srgbClr val="2F2F2F">
                    <a:shade val="90000"/>
                  </a:srgbClr>
                </a:solidFill>
                <a:latin typeface="Verdana" panose="020B0604030504040204" pitchFamily="34" charset="0"/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960914" y="730707"/>
            <a:ext cx="882650" cy="46166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10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960914" y="1561704"/>
            <a:ext cx="884237" cy="461962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kumimoji="1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843564" y="742927"/>
                <a:ext cx="91855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已知圆锥底圆</a:t>
                </a:r>
                <a:r>
                  <a:rPr lang="zh-CN" altLang="en-US" sz="2400" dirty="0"/>
                  <a:t>的</a:t>
                </a:r>
                <a:r>
                  <a:rPr lang="zh-CN" altLang="en-US" sz="2400" dirty="0" smtClean="0"/>
                  <a:t>半径为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 smtClean="0"/>
                  <a:t>，高为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，以垂直于高的方式将圆锥分割为薄片，求薄片体积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𝑑𝑉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zh-CN" altLang="en-US" sz="2400" dirty="0" smtClean="0"/>
                  <a:t>体积的微分）。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64" y="742927"/>
                <a:ext cx="9185563" cy="830997"/>
              </a:xfrm>
              <a:prstGeom prst="rect">
                <a:avLst/>
              </a:prstGeom>
              <a:blipFill>
                <a:blip r:embed="rId2"/>
                <a:stretch>
                  <a:fillRect l="-995" t="-8088" r="-265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12684" y="1629059"/>
                <a:ext cx="53296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:r>
                  <a:rPr lang="zh-CN" altLang="en-US" sz="2400" dirty="0" smtClean="0"/>
                  <a:t>薄片在高为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处取得，其厚度为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。</a:t>
                </a:r>
                <a:endParaRPr lang="zh-CN" altLang="en-US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84" y="1629059"/>
                <a:ext cx="5329664" cy="461665"/>
              </a:xfrm>
              <a:prstGeom prst="rect">
                <a:avLst/>
              </a:prstGeom>
              <a:blipFill>
                <a:blip r:embed="rId3"/>
                <a:stretch>
                  <a:fillRect l="-1831" t="-14474" r="-80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93485" y="2090724"/>
                <a:ext cx="6785447" cy="718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485" y="2090724"/>
                <a:ext cx="6785447" cy="718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9300352" y="1251329"/>
            <a:ext cx="1970118" cy="1744057"/>
            <a:chOff x="8129846" y="1828491"/>
            <a:chExt cx="1970118" cy="1744057"/>
          </a:xfrm>
        </p:grpSpPr>
        <p:grpSp>
          <p:nvGrpSpPr>
            <p:cNvPr id="16" name="组合 15"/>
            <p:cNvGrpSpPr/>
            <p:nvPr/>
          </p:nvGrpSpPr>
          <p:grpSpPr>
            <a:xfrm>
              <a:off x="9185564" y="1870364"/>
              <a:ext cx="914400" cy="1313411"/>
              <a:chOff x="9185564" y="1870364"/>
              <a:chExt cx="914400" cy="1313411"/>
            </a:xfrm>
          </p:grpSpPr>
          <p:cxnSp>
            <p:nvCxnSpPr>
              <p:cNvPr id="9" name="直接连接符 8"/>
              <p:cNvCxnSpPr/>
              <p:nvPr/>
            </p:nvCxnSpPr>
            <p:spPr>
              <a:xfrm flipH="1">
                <a:off x="9185564" y="1870364"/>
                <a:ext cx="8312" cy="13134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9193876" y="3158836"/>
                <a:ext cx="906088" cy="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9193876" y="1870364"/>
                <a:ext cx="906088" cy="13134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193876" y="2709949"/>
                <a:ext cx="598517" cy="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9447414" y="3110883"/>
                  <a:ext cx="3990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7414" y="3110883"/>
                  <a:ext cx="39901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8886304" y="1828491"/>
                  <a:ext cx="3990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304" y="1828491"/>
                  <a:ext cx="39901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8886305" y="2459952"/>
                  <a:ext cx="3990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305" y="2459952"/>
                  <a:ext cx="39901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/>
            <p:cNvCxnSpPr/>
            <p:nvPr/>
          </p:nvCxnSpPr>
          <p:spPr>
            <a:xfrm>
              <a:off x="9185564" y="2578870"/>
              <a:ext cx="532014" cy="7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8129846" y="2229119"/>
                  <a:ext cx="12053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846" y="2229119"/>
                  <a:ext cx="120534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535240" y="2956364"/>
                <a:ext cx="10494411" cy="81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−∆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240" y="2956364"/>
                <a:ext cx="10494411" cy="818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042444" y="3792290"/>
                <a:ext cx="3341877" cy="79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444" y="3792290"/>
                <a:ext cx="3341877" cy="79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042444" y="4590072"/>
                <a:ext cx="5950027" cy="797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444" y="4590072"/>
                <a:ext cx="5950027" cy="7978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093485" y="5479821"/>
                <a:ext cx="3598293" cy="797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485" y="5479821"/>
                <a:ext cx="3598293" cy="7978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905168" y="5549046"/>
                <a:ext cx="3341877" cy="797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168" y="5549046"/>
                <a:ext cx="3341877" cy="7977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5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25" grpId="0"/>
      <p:bldP spid="26" grpId="0"/>
      <p:bldP spid="27" grpId="0"/>
      <p:bldP spid="28" grpId="0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75489" y="817334"/>
            <a:ext cx="1793421" cy="584430"/>
          </a:xfrm>
        </p:spPr>
        <p:txBody>
          <a:bodyPr/>
          <a:lstStyle/>
          <a:p>
            <a:pPr algn="l" eaLnBrk="1" hangingPunct="1"/>
            <a:r>
              <a:rPr lang="zh-CN" altLang="en-US" sz="4000" dirty="0" smtClean="0"/>
              <a:t>小   结</a:t>
            </a:r>
            <a:endParaRPr lang="zh-CN" altLang="en-US" sz="4000" b="1" dirty="0"/>
          </a:p>
        </p:txBody>
      </p:sp>
      <p:sp>
        <p:nvSpPr>
          <p:cNvPr id="267267" name="Text Box 3"/>
          <p:cNvSpPr txBox="1">
            <a:spLocks noChangeArrowheads="1"/>
          </p:cNvSpPr>
          <p:nvPr/>
        </p:nvSpPr>
        <p:spPr bwMode="auto">
          <a:xfrm>
            <a:off x="2819400" y="1706564"/>
            <a:ext cx="579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微分学所要解决的两类问题</a:t>
            </a:r>
            <a:r>
              <a:rPr kumimoji="1" lang="en-US" altLang="zh-CN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268" name="Text Box 4"/>
          <p:cNvSpPr txBox="1">
            <a:spLocks noChangeArrowheads="1"/>
          </p:cNvSpPr>
          <p:nvPr/>
        </p:nvSpPr>
        <p:spPr bwMode="auto">
          <a:xfrm>
            <a:off x="3276600" y="2362201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函数的变化率问题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67269" name="Text Box 5"/>
          <p:cNvSpPr txBox="1">
            <a:spLocks noChangeArrowheads="1"/>
          </p:cNvSpPr>
          <p:nvPr/>
        </p:nvSpPr>
        <p:spPr bwMode="auto">
          <a:xfrm>
            <a:off x="3276600" y="3048001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函数的增量问题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267270" name="AutoShape 6"/>
          <p:cNvSpPr>
            <a:spLocks/>
          </p:cNvSpPr>
          <p:nvPr/>
        </p:nvSpPr>
        <p:spPr bwMode="auto">
          <a:xfrm>
            <a:off x="3124200" y="25146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7271" name="AutoShape 7"/>
          <p:cNvSpPr>
            <a:spLocks noChangeArrowheads="1"/>
          </p:cNvSpPr>
          <p:nvPr/>
        </p:nvSpPr>
        <p:spPr bwMode="auto">
          <a:xfrm>
            <a:off x="6400800" y="3276600"/>
            <a:ext cx="1143000" cy="76200"/>
          </a:xfrm>
          <a:prstGeom prst="rightArrow">
            <a:avLst>
              <a:gd name="adj1" fmla="val 50000"/>
              <a:gd name="adj2" fmla="val 3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7620000" y="3048001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微分的概念</a:t>
            </a:r>
          </a:p>
        </p:txBody>
      </p:sp>
      <p:sp>
        <p:nvSpPr>
          <p:cNvPr id="267273" name="AutoShape 9"/>
          <p:cNvSpPr>
            <a:spLocks noChangeArrowheads="1"/>
          </p:cNvSpPr>
          <p:nvPr/>
        </p:nvSpPr>
        <p:spPr bwMode="auto">
          <a:xfrm>
            <a:off x="6400800" y="2590800"/>
            <a:ext cx="1143000" cy="76200"/>
          </a:xfrm>
          <a:prstGeom prst="rightArrow">
            <a:avLst>
              <a:gd name="adj1" fmla="val 50000"/>
              <a:gd name="adj2" fmla="val 3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7274" name="Text Box 10"/>
          <p:cNvSpPr txBox="1">
            <a:spLocks noChangeArrowheads="1"/>
          </p:cNvSpPr>
          <p:nvPr/>
        </p:nvSpPr>
        <p:spPr bwMode="auto">
          <a:xfrm>
            <a:off x="7620000" y="2362201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导数的概念</a:t>
            </a:r>
          </a:p>
        </p:txBody>
      </p:sp>
      <p:sp>
        <p:nvSpPr>
          <p:cNvPr id="267275" name="Text Box 11"/>
          <p:cNvSpPr txBox="1">
            <a:spLocks noChangeArrowheads="1"/>
          </p:cNvSpPr>
          <p:nvPr/>
        </p:nvSpPr>
        <p:spPr bwMode="auto">
          <a:xfrm>
            <a:off x="2819400" y="3810001"/>
            <a:ext cx="609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求导数与微分的方法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叫做</a:t>
            </a:r>
            <a:r>
              <a:rPr kumimoji="1" lang="zh-CN" altLang="en-US" sz="2800" b="1" u="sng">
                <a:solidFill>
                  <a:srgbClr val="FF0000"/>
                </a:solidFill>
                <a:latin typeface="Times New Roman" panose="02020603050405020304" pitchFamily="18" charset="0"/>
              </a:rPr>
              <a:t>微分法</a:t>
            </a:r>
            <a:r>
              <a:rPr kumimoji="1" lang="en-US" altLang="zh-CN" sz="2800" b="1" u="sng">
                <a:latin typeface="Times New Roman" panose="02020603050405020304" pitchFamily="18" charset="0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67276" name="Text Box 12"/>
          <p:cNvSpPr txBox="1">
            <a:spLocks noChangeArrowheads="1"/>
          </p:cNvSpPr>
          <p:nvPr/>
        </p:nvSpPr>
        <p:spPr bwMode="auto">
          <a:xfrm>
            <a:off x="2819400" y="4419600"/>
            <a:ext cx="6705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研究微分法与导数理论及其应用的科学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叫做</a:t>
            </a:r>
            <a:r>
              <a:rPr kumimoji="1" lang="zh-CN" altLang="en-US" sz="2800" b="1" u="sng">
                <a:solidFill>
                  <a:srgbClr val="FF0000"/>
                </a:solidFill>
                <a:latin typeface="Times New Roman" panose="02020603050405020304" pitchFamily="18" charset="0"/>
              </a:rPr>
              <a:t>微分学</a:t>
            </a:r>
            <a:r>
              <a:rPr kumimoji="1" lang="en-US" altLang="zh-CN" sz="2800" b="1" u="sng">
                <a:latin typeface="Times New Roman" panose="02020603050405020304" pitchFamily="18" charset="0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67277" name="Text Box 13"/>
          <p:cNvSpPr txBox="1">
            <a:spLocks noChangeArrowheads="1"/>
          </p:cNvSpPr>
          <p:nvPr/>
        </p:nvSpPr>
        <p:spPr bwMode="auto">
          <a:xfrm>
            <a:off x="2743200" y="5440364"/>
            <a:ext cx="609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导数与微分的联系</a:t>
            </a:r>
            <a:r>
              <a:rPr kumimoji="1" lang="en-US" altLang="zh-CN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7278" name="Object 14"/>
          <p:cNvGraphicFramePr>
            <a:graphicFrameLocks noChangeAspect="1"/>
          </p:cNvGraphicFramePr>
          <p:nvPr/>
        </p:nvGraphicFramePr>
        <p:xfrm>
          <a:off x="6553200" y="5562601"/>
          <a:ext cx="20701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1" name="公式" r:id="rId3" imgW="2057362" imgH="380982" progId="Equation.3">
                  <p:embed/>
                </p:oleObj>
              </mc:Choice>
              <mc:Fallback>
                <p:oleObj name="公式" r:id="rId3" imgW="2057362" imgH="38098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562601"/>
                        <a:ext cx="20701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79" name="Text Box 15"/>
          <p:cNvSpPr txBox="1">
            <a:spLocks noChangeArrowheads="1"/>
          </p:cNvSpPr>
          <p:nvPr/>
        </p:nvSpPr>
        <p:spPr bwMode="auto">
          <a:xfrm>
            <a:off x="2286000" y="16764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7280" name="Text Box 16"/>
          <p:cNvSpPr txBox="1">
            <a:spLocks noChangeArrowheads="1"/>
          </p:cNvSpPr>
          <p:nvPr/>
        </p:nvSpPr>
        <p:spPr bwMode="auto">
          <a:xfrm>
            <a:off x="2286000" y="54102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EF4D90F5-B5AF-4421-894F-194A2E056DBE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67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67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"/>
                                        <p:tgtEl>
                                          <p:spTgt spid="26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7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"/>
                                        <p:tgtEl>
                                          <p:spTgt spid="267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"/>
                                        <p:tgtEl>
                                          <p:spTgt spid="267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"/>
                                        <p:tgtEl>
                                          <p:spTgt spid="267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"/>
                                        <p:tgtEl>
                                          <p:spTgt spid="267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"/>
                                        <p:tgtEl>
                                          <p:spTgt spid="267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7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7" grpId="0" autoUpdateAnimBg="0"/>
      <p:bldP spid="267268" grpId="0" autoUpdateAnimBg="0"/>
      <p:bldP spid="267269" grpId="0" autoUpdateAnimBg="0"/>
      <p:bldP spid="267270" grpId="0" animBg="1"/>
      <p:bldP spid="267271" grpId="0" animBg="1"/>
      <p:bldP spid="267272" grpId="0" autoUpdateAnimBg="0"/>
      <p:bldP spid="267273" grpId="0" animBg="1"/>
      <p:bldP spid="267274" grpId="0" autoUpdateAnimBg="0"/>
      <p:bldP spid="267275" grpId="0" autoUpdateAnimBg="0"/>
      <p:bldP spid="267276" grpId="0" autoUpdateAnimBg="0"/>
      <p:bldP spid="267277" grpId="0" autoUpdateAnimBg="0"/>
      <p:bldP spid="267279" grpId="0" autoUpdateAnimBg="0"/>
      <p:bldP spid="26728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33"/>
          <p:cNvSpPr>
            <a:spLocks noChangeArrowheads="1"/>
          </p:cNvSpPr>
          <p:nvPr/>
        </p:nvSpPr>
        <p:spPr bwMode="auto">
          <a:xfrm>
            <a:off x="2131921" y="5262827"/>
            <a:ext cx="4106153" cy="9624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3777B0-085A-4950-BA83-6CDD7448DE23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34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1736725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 引例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5" name="Text Box 481"/>
          <p:cNvSpPr txBox="1">
            <a:spLocks noChangeArrowheads="1"/>
          </p:cNvSpPr>
          <p:nvPr/>
        </p:nvSpPr>
        <p:spPr bwMode="auto">
          <a:xfrm>
            <a:off x="1130300" y="970806"/>
            <a:ext cx="33191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曲线的切线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斜率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01675" y="1422902"/>
            <a:ext cx="10794670" cy="1052596"/>
            <a:chOff x="665018" y="1174942"/>
            <a:chExt cx="10794670" cy="1052596"/>
          </a:xfrm>
        </p:grpSpPr>
        <p:sp>
          <p:nvSpPr>
            <p:cNvPr id="38" name="矩形 37"/>
            <p:cNvSpPr/>
            <p:nvPr/>
          </p:nvSpPr>
          <p:spPr>
            <a:xfrm>
              <a:off x="665018" y="1174942"/>
              <a:ext cx="10794670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设曲线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:    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      ，在曲线    上取点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及点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连接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则        为过点     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割线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割线的倾角为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6839541"/>
                </p:ext>
              </p:extLst>
            </p:nvPr>
          </p:nvGraphicFramePr>
          <p:xfrm>
            <a:off x="2315688" y="1260044"/>
            <a:ext cx="380505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6" r:id="rId3" imgW="152202" imgH="177569" progId="Equation.DSMT4">
                    <p:embed/>
                  </p:oleObj>
                </mc:Choice>
                <mc:Fallback>
                  <p:oleObj r:id="rId3" imgW="152202" imgH="177569" progId="Equation.DSMT4">
                    <p:embed/>
                    <p:pic>
                      <p:nvPicPr>
                        <p:cNvPr id="6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688" y="1260044"/>
                          <a:ext cx="380505" cy="44392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1540886"/>
                </p:ext>
              </p:extLst>
            </p:nvPr>
          </p:nvGraphicFramePr>
          <p:xfrm>
            <a:off x="2909416" y="1200600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7" r:id="rId5" imgW="609336" imgH="253890" progId="Equation.DSMT4">
                    <p:embed/>
                  </p:oleObj>
                </mc:Choice>
                <mc:Fallback>
                  <p:oleObj r:id="rId5" imgW="609336" imgH="253890" progId="Equation.DSMT4">
                    <p:embed/>
                    <p:pic>
                      <p:nvPicPr>
                        <p:cNvPr id="8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416" y="1200600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0895140"/>
                </p:ext>
              </p:extLst>
            </p:nvPr>
          </p:nvGraphicFramePr>
          <p:xfrm>
            <a:off x="4393866" y="1258785"/>
            <a:ext cx="856508" cy="444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8" r:id="rId7" imgW="342603" imgH="177646" progId="Equation.DSMT4">
                    <p:embed/>
                  </p:oleObj>
                </mc:Choice>
                <mc:Fallback>
                  <p:oleObj r:id="rId7" imgW="342603" imgH="177646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3866" y="1258785"/>
                          <a:ext cx="856508" cy="4441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2856517"/>
                </p:ext>
              </p:extLst>
            </p:nvPr>
          </p:nvGraphicFramePr>
          <p:xfrm>
            <a:off x="6380206" y="1258067"/>
            <a:ext cx="380505" cy="443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79" r:id="rId9" imgW="152202" imgH="177569" progId="Equation.DSMT4">
                    <p:embed/>
                  </p:oleObj>
                </mc:Choice>
                <mc:Fallback>
                  <p:oleObj r:id="rId9" imgW="152202" imgH="177569" progId="Equation.DSMT4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0206" y="1258067"/>
                          <a:ext cx="380505" cy="443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595319"/>
                </p:ext>
              </p:extLst>
            </p:nvPr>
          </p:nvGraphicFramePr>
          <p:xfrm>
            <a:off x="7765453" y="1201756"/>
            <a:ext cx="13456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0" r:id="rId10" imgW="672808" imgH="253890" progId="Equation.DSMT4">
                    <p:embed/>
                  </p:oleObj>
                </mc:Choice>
                <mc:Fallback>
                  <p:oleObj r:id="rId10" imgW="672808" imgH="253890" progId="Equation.DSMT4">
                    <p:embed/>
                    <p:pic>
                      <p:nvPicPr>
                        <p:cNvPr id="13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5453" y="1201756"/>
                          <a:ext cx="13456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8063294"/>
                </p:ext>
              </p:extLst>
            </p:nvPr>
          </p:nvGraphicFramePr>
          <p:xfrm>
            <a:off x="9996997" y="1245776"/>
            <a:ext cx="1066338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1" r:id="rId12" imgW="533169" imgH="253890" progId="Equation.DSMT4">
                    <p:embed/>
                  </p:oleObj>
                </mc:Choice>
                <mc:Fallback>
                  <p:oleObj r:id="rId12" imgW="533169" imgH="253890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6997" y="1245776"/>
                          <a:ext cx="1066338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2640671"/>
                </p:ext>
              </p:extLst>
            </p:nvPr>
          </p:nvGraphicFramePr>
          <p:xfrm>
            <a:off x="2648181" y="1716159"/>
            <a:ext cx="729618" cy="444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2" r:id="rId14" imgW="291847" imgH="177646" progId="Equation.DSMT4">
                    <p:embed/>
                  </p:oleObj>
                </mc:Choice>
                <mc:Fallback>
                  <p:oleObj r:id="rId14" imgW="291847" imgH="177646" progId="Equation.DSMT4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8181" y="1716159"/>
                          <a:ext cx="729618" cy="4441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108001"/>
                </p:ext>
              </p:extLst>
            </p:nvPr>
          </p:nvGraphicFramePr>
          <p:xfrm>
            <a:off x="4251348" y="1740723"/>
            <a:ext cx="507560" cy="412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3" r:id="rId16" imgW="203024" imgH="164957" progId="Equation.DSMT4">
                    <p:embed/>
                  </p:oleObj>
                </mc:Choice>
                <mc:Fallback>
                  <p:oleObj r:id="rId16" imgW="203024" imgH="164957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1348" y="1740723"/>
                          <a:ext cx="507560" cy="412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4952859"/>
                </p:ext>
              </p:extLst>
            </p:nvPr>
          </p:nvGraphicFramePr>
          <p:xfrm>
            <a:off x="7897076" y="1746983"/>
            <a:ext cx="348948" cy="412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4" r:id="rId18" imgW="139579" imgH="164957" progId="Equation.DSMT4">
                    <p:embed/>
                  </p:oleObj>
                </mc:Choice>
                <mc:Fallback>
                  <p:oleObj r:id="rId18" imgW="139579" imgH="164957" progId="Equation.DSMT4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7076" y="1746983"/>
                          <a:ext cx="348948" cy="412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4656992"/>
                </p:ext>
              </p:extLst>
            </p:nvPr>
          </p:nvGraphicFramePr>
          <p:xfrm>
            <a:off x="1365646" y="1731122"/>
            <a:ext cx="729618" cy="444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5" r:id="rId20" imgW="291847" imgH="177646" progId="Equation.DSMT4">
                    <p:embed/>
                  </p:oleObj>
                </mc:Choice>
                <mc:Fallback>
                  <p:oleObj r:id="rId20" imgW="291847" imgH="177646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5646" y="1731122"/>
                          <a:ext cx="729618" cy="4441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6500" y="2705685"/>
            <a:ext cx="6187976" cy="664522"/>
          </a:xfrm>
          <a:prstGeom prst="rect">
            <a:avLst/>
          </a:prstGeom>
        </p:spPr>
      </p:pic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607192"/>
              </p:ext>
            </p:extLst>
          </p:nvPr>
        </p:nvGraphicFramePr>
        <p:xfrm>
          <a:off x="2228851" y="3504408"/>
          <a:ext cx="368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6" r:id="rId22" imgW="1841500" imgH="431800" progId="Equation.DSMT4">
                  <p:embed/>
                </p:oleObj>
              </mc:Choice>
              <mc:Fallback>
                <p:oleObj r:id="rId22" imgW="1841500" imgH="431800" progId="Equation.DSMT4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1" y="3504408"/>
                        <a:ext cx="368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2022274" y="5308112"/>
                <a:ext cx="4284942" cy="871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74" y="5308112"/>
                <a:ext cx="4284942" cy="87184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255522" y="4551057"/>
            <a:ext cx="2954655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539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此刻切线的</a:t>
            </a:r>
            <a:r>
              <a:rPr lang="zh-CN" altLang="en-US" sz="2400" dirty="0">
                <a:solidFill>
                  <a:srgbClr val="FF9500"/>
                </a:solidFill>
                <a:latin typeface="微软雅黑"/>
                <a:ea typeface="微软雅黑"/>
              </a:rPr>
              <a:t>斜率</a:t>
            </a: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即为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737586" y="2782926"/>
            <a:ext cx="1524016" cy="2479901"/>
            <a:chOff x="8718874" y="2807886"/>
            <a:chExt cx="1524016" cy="2479901"/>
          </a:xfrm>
        </p:grpSpPr>
        <p:sp>
          <p:nvSpPr>
            <p:cNvPr id="63" name="Line 119"/>
            <p:cNvSpPr>
              <a:spLocks noChangeShapeType="1"/>
            </p:cNvSpPr>
            <p:nvPr/>
          </p:nvSpPr>
          <p:spPr bwMode="auto">
            <a:xfrm flipV="1">
              <a:off x="8718874" y="2807886"/>
              <a:ext cx="1502590" cy="212464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8" name="Rectangle 136"/>
            <p:cNvSpPr>
              <a:spLocks noChangeArrowheads="1"/>
            </p:cNvSpPr>
            <p:nvPr/>
          </p:nvSpPr>
          <p:spPr bwMode="auto">
            <a:xfrm>
              <a:off x="9644788" y="3118392"/>
              <a:ext cx="1715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N</a:t>
              </a:r>
              <a:endParaRPr lang="zh-CN" altLang="zh-CN" sz="2000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9065989" y="4455714"/>
              <a:ext cx="88564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pSp>
          <p:nvGrpSpPr>
            <p:cNvPr id="76" name="组合 75"/>
            <p:cNvGrpSpPr/>
            <p:nvPr/>
          </p:nvGrpSpPr>
          <p:grpSpPr>
            <a:xfrm>
              <a:off x="9919840" y="3164931"/>
              <a:ext cx="113814" cy="2122856"/>
              <a:chOff x="10073989" y="2881223"/>
              <a:chExt cx="113814" cy="2122856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10115909" y="2881223"/>
                <a:ext cx="0" cy="187079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  <p:sp>
            <p:nvSpPr>
              <p:cNvPr id="78" name="Rectangle 101"/>
              <p:cNvSpPr>
                <a:spLocks noChangeArrowheads="1"/>
              </p:cNvSpPr>
              <p:nvPr/>
            </p:nvSpPr>
            <p:spPr bwMode="auto">
              <a:xfrm>
                <a:off x="10073989" y="4696302"/>
                <a:ext cx="1138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cs typeface="宋体" pitchFamily="2" charset="-122"/>
                  </a:rPr>
                  <a:t>x</a:t>
                </a:r>
                <a:endParaRPr kumimoji="0" lang="zh-CN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宋体" pitchFamily="2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9959533" y="3168188"/>
              <a:ext cx="283357" cy="1262733"/>
              <a:chOff x="10079747" y="2881223"/>
              <a:chExt cx="283357" cy="1288347"/>
            </a:xfrm>
          </p:grpSpPr>
          <p:sp>
            <p:nvSpPr>
              <p:cNvPr id="82" name="Line 178"/>
              <p:cNvSpPr>
                <a:spLocks noChangeShapeType="1"/>
              </p:cNvSpPr>
              <p:nvPr/>
            </p:nvSpPr>
            <p:spPr bwMode="auto">
              <a:xfrm>
                <a:off x="10129828" y="2881223"/>
                <a:ext cx="122237" cy="0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3" name="Line 179"/>
              <p:cNvSpPr>
                <a:spLocks noChangeShapeType="1"/>
              </p:cNvSpPr>
              <p:nvPr/>
            </p:nvSpPr>
            <p:spPr bwMode="auto">
              <a:xfrm>
                <a:off x="10130612" y="4169570"/>
                <a:ext cx="122237" cy="0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4" name="Line 180"/>
              <p:cNvSpPr>
                <a:spLocks noChangeShapeType="1"/>
              </p:cNvSpPr>
              <p:nvPr/>
            </p:nvSpPr>
            <p:spPr bwMode="auto">
              <a:xfrm flipV="1">
                <a:off x="10194112" y="3675415"/>
                <a:ext cx="0" cy="460035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5" name="Rectangle 183"/>
              <p:cNvSpPr>
                <a:spLocks noChangeArrowheads="1"/>
              </p:cNvSpPr>
              <p:nvPr/>
            </p:nvSpPr>
            <p:spPr bwMode="auto">
              <a:xfrm>
                <a:off x="10079747" y="3339220"/>
                <a:ext cx="2564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CN" sz="2000" dirty="0" smtClean="0">
                    <a:solidFill>
                      <a:prstClr val="black"/>
                    </a:solidFill>
                    <a:latin typeface="宋体" pitchFamily="2" charset="-122"/>
                    <a:cs typeface="宋体" pitchFamily="2" charset="-122"/>
                  </a:rPr>
                  <a:t>Δ</a:t>
                </a:r>
                <a:endParaRPr lang="zh-CN" altLang="zh-CN" sz="2000" dirty="0" smtClean="0">
                  <a:solidFill>
                    <a:prstClr val="black"/>
                  </a:solidFill>
                  <a:latin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86" name="Rectangle 184"/>
              <p:cNvSpPr>
                <a:spLocks noChangeArrowheads="1"/>
              </p:cNvSpPr>
              <p:nvPr/>
            </p:nvSpPr>
            <p:spPr bwMode="auto">
              <a:xfrm>
                <a:off x="10249290" y="3314666"/>
                <a:ext cx="1138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0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y</a:t>
                </a:r>
                <a:endParaRPr lang="zh-CN" altLang="zh-CN" sz="2000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87" name="Line 180"/>
              <p:cNvSpPr>
                <a:spLocks noChangeShapeType="1"/>
              </p:cNvSpPr>
              <p:nvPr/>
            </p:nvSpPr>
            <p:spPr bwMode="auto">
              <a:xfrm flipV="1">
                <a:off x="10187803" y="2886697"/>
                <a:ext cx="0" cy="468021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414449" y="2669593"/>
            <a:ext cx="3271008" cy="2713948"/>
            <a:chOff x="7414449" y="2669593"/>
            <a:chExt cx="3271008" cy="2713948"/>
          </a:xfrm>
        </p:grpSpPr>
        <p:grpSp>
          <p:nvGrpSpPr>
            <p:cNvPr id="56" name="组合 55"/>
            <p:cNvGrpSpPr/>
            <p:nvPr/>
          </p:nvGrpSpPr>
          <p:grpSpPr>
            <a:xfrm>
              <a:off x="7471593" y="2669593"/>
              <a:ext cx="148573" cy="2700043"/>
              <a:chOff x="7635868" y="2363411"/>
              <a:chExt cx="148573" cy="2700043"/>
            </a:xfrm>
          </p:grpSpPr>
          <p:sp>
            <p:nvSpPr>
              <p:cNvPr id="57" name="Rectangle 95"/>
              <p:cNvSpPr>
                <a:spLocks noChangeArrowheads="1"/>
              </p:cNvSpPr>
              <p:nvPr/>
            </p:nvSpPr>
            <p:spPr bwMode="auto">
              <a:xfrm>
                <a:off x="7635868" y="2363411"/>
                <a:ext cx="1138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0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y</a:t>
                </a:r>
                <a:endParaRPr lang="zh-CN" altLang="zh-CN" sz="2000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58" name="Line 97"/>
              <p:cNvSpPr>
                <a:spLocks noChangeShapeType="1"/>
              </p:cNvSpPr>
              <p:nvPr/>
            </p:nvSpPr>
            <p:spPr bwMode="auto">
              <a:xfrm flipV="1">
                <a:off x="7784441" y="2554842"/>
                <a:ext cx="0" cy="2508612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7417306" y="4992487"/>
              <a:ext cx="3268151" cy="307777"/>
              <a:chOff x="7581581" y="4686305"/>
              <a:chExt cx="3268151" cy="307777"/>
            </a:xfrm>
          </p:grpSpPr>
          <p:sp>
            <p:nvSpPr>
              <p:cNvPr id="60" name="Line 96"/>
              <p:cNvSpPr>
                <a:spLocks noChangeShapeType="1"/>
              </p:cNvSpPr>
              <p:nvPr/>
            </p:nvSpPr>
            <p:spPr bwMode="auto">
              <a:xfrm>
                <a:off x="7581581" y="4746306"/>
                <a:ext cx="3205766" cy="0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1" name="Rectangle 101"/>
              <p:cNvSpPr>
                <a:spLocks noChangeArrowheads="1"/>
              </p:cNvSpPr>
              <p:nvPr/>
            </p:nvSpPr>
            <p:spPr bwMode="auto">
              <a:xfrm>
                <a:off x="10735918" y="4686305"/>
                <a:ext cx="1138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0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x</a:t>
                </a:r>
                <a:endParaRPr lang="zh-CN" altLang="zh-CN" sz="2000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sp>
          <p:nvSpPr>
            <p:cNvPr id="62" name="Rectangle 102"/>
            <p:cNvSpPr>
              <a:spLocks noChangeArrowheads="1"/>
            </p:cNvSpPr>
            <p:nvPr/>
          </p:nvSpPr>
          <p:spPr bwMode="auto">
            <a:xfrm>
              <a:off x="7414449" y="5058203"/>
              <a:ext cx="1859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z="2000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4" name="Freeform 121"/>
            <p:cNvSpPr>
              <a:spLocks/>
            </p:cNvSpPr>
            <p:nvPr/>
          </p:nvSpPr>
          <p:spPr bwMode="auto">
            <a:xfrm rot="21092239">
              <a:off x="8159498" y="3007300"/>
              <a:ext cx="2034267" cy="1682809"/>
            </a:xfrm>
            <a:custGeom>
              <a:avLst/>
              <a:gdLst>
                <a:gd name="T0" fmla="*/ 201 w 201"/>
                <a:gd name="T1" fmla="*/ 0 h 96"/>
                <a:gd name="T2" fmla="*/ 0 w 201"/>
                <a:gd name="T3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1" h="96">
                  <a:moveTo>
                    <a:pt x="201" y="0"/>
                  </a:moveTo>
                  <a:cubicBezTo>
                    <a:pt x="133" y="87"/>
                    <a:pt x="55" y="96"/>
                    <a:pt x="0" y="7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Freeform 127"/>
            <p:cNvSpPr>
              <a:spLocks/>
            </p:cNvSpPr>
            <p:nvPr/>
          </p:nvSpPr>
          <p:spPr bwMode="auto">
            <a:xfrm>
              <a:off x="8905799" y="4938825"/>
              <a:ext cx="14202" cy="45447"/>
            </a:xfrm>
            <a:custGeom>
              <a:avLst/>
              <a:gdLst>
                <a:gd name="T0" fmla="*/ 3 w 5"/>
                <a:gd name="T1" fmla="*/ 16 h 16"/>
                <a:gd name="T2" fmla="*/ 0 w 5"/>
                <a:gd name="T3" fmla="*/ 16 h 16"/>
                <a:gd name="T4" fmla="*/ 5 w 5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6">
                  <a:moveTo>
                    <a:pt x="3" y="16"/>
                  </a:moveTo>
                  <a:lnTo>
                    <a:pt x="0" y="1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66" name="对象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0874794"/>
                </p:ext>
              </p:extLst>
            </p:nvPr>
          </p:nvGraphicFramePr>
          <p:xfrm>
            <a:off x="8033251" y="4301471"/>
            <a:ext cx="228303" cy="266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7" r:id="rId25" imgW="152202" imgH="177569" progId="Equation.DSMT4">
                    <p:embed/>
                  </p:oleObj>
                </mc:Choice>
                <mc:Fallback>
                  <p:oleObj r:id="rId25" imgW="152202" imgH="177569" progId="Equation.DSMT4">
                    <p:embed/>
                    <p:pic>
                      <p:nvPicPr>
                        <p:cNvPr id="11283" name="对象 112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3251" y="4301471"/>
                          <a:ext cx="228303" cy="266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6921076"/>
                </p:ext>
              </p:extLst>
            </p:nvPr>
          </p:nvGraphicFramePr>
          <p:xfrm>
            <a:off x="8799916" y="4082861"/>
            <a:ext cx="304536" cy="247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8" r:id="rId26" imgW="203024" imgH="164957" progId="Equation.DSMT4">
                    <p:embed/>
                  </p:oleObj>
                </mc:Choice>
                <mc:Fallback>
                  <p:oleObj r:id="rId26" imgW="203024" imgH="164957" progId="Equation.DSMT4">
                    <p:embed/>
                    <p:pic>
                      <p:nvPicPr>
                        <p:cNvPr id="11284" name="对象 112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9916" y="4082861"/>
                          <a:ext cx="304536" cy="247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9226157"/>
                </p:ext>
              </p:extLst>
            </p:nvPr>
          </p:nvGraphicFramePr>
          <p:xfrm>
            <a:off x="9100427" y="2823481"/>
            <a:ext cx="914004" cy="3808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9" r:id="rId27" imgW="609336" imgH="253890" progId="Equation.DSMT4">
                    <p:embed/>
                  </p:oleObj>
                </mc:Choice>
                <mc:Fallback>
                  <p:oleObj r:id="rId27" imgW="609336" imgH="253890" progId="Equation.DSMT4">
                    <p:embed/>
                    <p:pic>
                      <p:nvPicPr>
                        <p:cNvPr id="11296" name="对象 112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00427" y="2823481"/>
                          <a:ext cx="914004" cy="3808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" name="组合 70"/>
            <p:cNvGrpSpPr/>
            <p:nvPr/>
          </p:nvGrpSpPr>
          <p:grpSpPr>
            <a:xfrm>
              <a:off x="8752416" y="4475616"/>
              <a:ext cx="442028" cy="907925"/>
              <a:chOff x="8916691" y="4169434"/>
              <a:chExt cx="442028" cy="907925"/>
            </a:xfrm>
          </p:grpSpPr>
          <p:sp>
            <p:nvSpPr>
              <p:cNvPr id="72" name="Freeform 123"/>
              <p:cNvSpPr>
                <a:spLocks/>
              </p:cNvSpPr>
              <p:nvPr/>
            </p:nvSpPr>
            <p:spPr bwMode="auto">
              <a:xfrm>
                <a:off x="8916691" y="4598558"/>
                <a:ext cx="73851" cy="139181"/>
              </a:xfrm>
              <a:custGeom>
                <a:avLst/>
                <a:gdLst>
                  <a:gd name="T0" fmla="*/ 0 w 11"/>
                  <a:gd name="T1" fmla="*/ 0 h 21"/>
                  <a:gd name="T2" fmla="*/ 11 w 11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1">
                    <a:moveTo>
                      <a:pt x="0" y="0"/>
                    </a:moveTo>
                    <a:cubicBezTo>
                      <a:pt x="0" y="0"/>
                      <a:pt x="11" y="8"/>
                      <a:pt x="11" y="21"/>
                    </a:cubicBezTo>
                  </a:path>
                </a:pathLst>
              </a:cu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graphicFrame>
            <p:nvGraphicFramePr>
              <p:cNvPr id="73" name="对象 7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3465928"/>
                  </p:ext>
                </p:extLst>
              </p:nvPr>
            </p:nvGraphicFramePr>
            <p:xfrm>
              <a:off x="9007255" y="4486288"/>
              <a:ext cx="209369" cy="2474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890" r:id="rId28" imgW="139579" imgH="164957" progId="Equation.DSMT4">
                      <p:embed/>
                    </p:oleObj>
                  </mc:Choice>
                  <mc:Fallback>
                    <p:oleObj r:id="rId28" imgW="139579" imgH="164957" progId="Equation.DSMT4">
                      <p:embed/>
                      <p:pic>
                        <p:nvPicPr>
                          <p:cNvPr id="11297" name="对象 112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007255" y="4486288"/>
                            <a:ext cx="209369" cy="2474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4" name="直接连接符 73"/>
              <p:cNvCxnSpPr/>
              <p:nvPr/>
            </p:nvCxnSpPr>
            <p:spPr>
              <a:xfrm>
                <a:off x="9230264" y="4169434"/>
                <a:ext cx="0" cy="582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  <p:graphicFrame>
            <p:nvGraphicFramePr>
              <p:cNvPr id="75" name="对象 7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5134616"/>
                  </p:ext>
                </p:extLst>
              </p:nvPr>
            </p:nvGraphicFramePr>
            <p:xfrm>
              <a:off x="9111069" y="4734459"/>
              <a:ext cx="2476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891" r:id="rId29" imgW="165028" imgH="228501" progId="Equation.DSMT4">
                      <p:embed/>
                    </p:oleObj>
                  </mc:Choice>
                  <mc:Fallback>
                    <p:oleObj r:id="rId29" imgW="165028" imgH="228501" progId="Equation.DSMT4">
                      <p:embed/>
                      <p:pic>
                        <p:nvPicPr>
                          <p:cNvPr id="11311" name="对象 113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11069" y="4734459"/>
                            <a:ext cx="2476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9" name="AutoShape 176"/>
            <p:cNvSpPr>
              <a:spLocks noChangeAspect="1" noChangeArrowheads="1" noTextEdit="1"/>
            </p:cNvSpPr>
            <p:nvPr/>
          </p:nvSpPr>
          <p:spPr bwMode="auto">
            <a:xfrm>
              <a:off x="7999261" y="3491183"/>
              <a:ext cx="157162" cy="65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Line 182"/>
            <p:cNvSpPr>
              <a:spLocks noChangeShapeType="1"/>
            </p:cNvSpPr>
            <p:nvPr/>
          </p:nvSpPr>
          <p:spPr bwMode="auto">
            <a:xfrm flipH="1" flipV="1">
              <a:off x="10025074" y="3834402"/>
              <a:ext cx="15875" cy="571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144147" y="4792470"/>
              <a:ext cx="308221" cy="313136"/>
              <a:chOff x="9501348" y="4454027"/>
              <a:chExt cx="308221" cy="313136"/>
            </a:xfrm>
          </p:grpSpPr>
          <p:sp>
            <p:nvSpPr>
              <p:cNvPr id="89" name="Rectangle 183"/>
              <p:cNvSpPr>
                <a:spLocks noChangeArrowheads="1"/>
              </p:cNvSpPr>
              <p:nvPr/>
            </p:nvSpPr>
            <p:spPr bwMode="auto">
              <a:xfrm>
                <a:off x="9501348" y="4454027"/>
                <a:ext cx="2564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CN" sz="2000" dirty="0" smtClean="0">
                    <a:solidFill>
                      <a:prstClr val="black"/>
                    </a:solidFill>
                    <a:latin typeface="宋体" pitchFamily="2" charset="-122"/>
                    <a:cs typeface="宋体" pitchFamily="2" charset="-122"/>
                  </a:rPr>
                  <a:t>Δ</a:t>
                </a:r>
                <a:endParaRPr lang="zh-CN" altLang="zh-CN" sz="2000" dirty="0" smtClean="0">
                  <a:solidFill>
                    <a:prstClr val="black"/>
                  </a:solidFill>
                  <a:latin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90" name="Rectangle 101"/>
              <p:cNvSpPr>
                <a:spLocks noChangeArrowheads="1"/>
              </p:cNvSpPr>
              <p:nvPr/>
            </p:nvSpPr>
            <p:spPr bwMode="auto">
              <a:xfrm>
                <a:off x="9695755" y="4459386"/>
                <a:ext cx="1138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0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x</a:t>
                </a:r>
                <a:endParaRPr lang="zh-CN" altLang="zh-CN" sz="2000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678183" y="3162570"/>
            <a:ext cx="1572734" cy="2165865"/>
            <a:chOff x="8718874" y="3221278"/>
            <a:chExt cx="1572734" cy="2165865"/>
          </a:xfrm>
        </p:grpSpPr>
        <p:sp>
          <p:nvSpPr>
            <p:cNvPr id="95" name="Line 119"/>
            <p:cNvSpPr>
              <a:spLocks noChangeShapeType="1"/>
            </p:cNvSpPr>
            <p:nvPr/>
          </p:nvSpPr>
          <p:spPr bwMode="auto">
            <a:xfrm flipV="1">
              <a:off x="8718874" y="3221278"/>
              <a:ext cx="1572734" cy="171125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6" name="Rectangle 136"/>
            <p:cNvSpPr>
              <a:spLocks noChangeArrowheads="1"/>
            </p:cNvSpPr>
            <p:nvPr/>
          </p:nvSpPr>
          <p:spPr bwMode="auto">
            <a:xfrm>
              <a:off x="9535227" y="3585617"/>
              <a:ext cx="1715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N</a:t>
              </a:r>
              <a:endParaRPr lang="zh-CN" altLang="zh-CN" sz="2000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>
            <a:xfrm>
              <a:off x="9107842" y="4475687"/>
              <a:ext cx="51314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pSp>
          <p:nvGrpSpPr>
            <p:cNvPr id="98" name="组合 97"/>
            <p:cNvGrpSpPr/>
            <p:nvPr/>
          </p:nvGrpSpPr>
          <p:grpSpPr>
            <a:xfrm>
              <a:off x="9717099" y="3843918"/>
              <a:ext cx="113814" cy="1543225"/>
              <a:chOff x="9871248" y="3560210"/>
              <a:chExt cx="113814" cy="1543225"/>
            </a:xfrm>
          </p:grpSpPr>
          <p:cxnSp>
            <p:nvCxnSpPr>
              <p:cNvPr id="106" name="直接连接符 105"/>
              <p:cNvCxnSpPr/>
              <p:nvPr/>
            </p:nvCxnSpPr>
            <p:spPr>
              <a:xfrm>
                <a:off x="9941930" y="3560210"/>
                <a:ext cx="20009" cy="127646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  <p:sp>
            <p:nvSpPr>
              <p:cNvPr id="107" name="Rectangle 101"/>
              <p:cNvSpPr>
                <a:spLocks noChangeArrowheads="1"/>
              </p:cNvSpPr>
              <p:nvPr/>
            </p:nvSpPr>
            <p:spPr bwMode="auto">
              <a:xfrm>
                <a:off x="9871248" y="4795658"/>
                <a:ext cx="1138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cs typeface="宋体" pitchFamily="2" charset="-122"/>
                  </a:rPr>
                  <a:t>x</a:t>
                </a:r>
                <a:endParaRPr kumimoji="0" lang="zh-CN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宋体" pitchFamily="2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9620988" y="3893389"/>
              <a:ext cx="472515" cy="582295"/>
              <a:chOff x="9741202" y="3621137"/>
              <a:chExt cx="472515" cy="594107"/>
            </a:xfrm>
          </p:grpSpPr>
          <p:sp>
            <p:nvSpPr>
              <p:cNvPr id="101" name="Line 179"/>
              <p:cNvSpPr>
                <a:spLocks noChangeShapeType="1"/>
              </p:cNvSpPr>
              <p:nvPr/>
            </p:nvSpPr>
            <p:spPr bwMode="auto">
              <a:xfrm>
                <a:off x="9842068" y="4215244"/>
                <a:ext cx="122237" cy="0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2" name="Line 180"/>
              <p:cNvSpPr>
                <a:spLocks noChangeShapeType="1"/>
              </p:cNvSpPr>
              <p:nvPr/>
            </p:nvSpPr>
            <p:spPr bwMode="auto">
              <a:xfrm flipV="1">
                <a:off x="9903187" y="3942442"/>
                <a:ext cx="0" cy="272802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3" name="Rectangle 183"/>
              <p:cNvSpPr>
                <a:spLocks noChangeArrowheads="1"/>
              </p:cNvSpPr>
              <p:nvPr/>
            </p:nvSpPr>
            <p:spPr bwMode="auto">
              <a:xfrm>
                <a:off x="9741202" y="3703973"/>
                <a:ext cx="256480" cy="314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CN" sz="2000" dirty="0" smtClean="0">
                    <a:solidFill>
                      <a:prstClr val="black"/>
                    </a:solidFill>
                    <a:latin typeface="宋体" pitchFamily="2" charset="-122"/>
                    <a:cs typeface="宋体" pitchFamily="2" charset="-122"/>
                  </a:rPr>
                  <a:t>Δ</a:t>
                </a:r>
                <a:endParaRPr lang="zh-CN" altLang="zh-CN" sz="2000" dirty="0" smtClean="0">
                  <a:solidFill>
                    <a:prstClr val="black"/>
                  </a:solidFill>
                  <a:latin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04" name="Rectangle 184"/>
              <p:cNvSpPr>
                <a:spLocks noChangeArrowheads="1"/>
              </p:cNvSpPr>
              <p:nvPr/>
            </p:nvSpPr>
            <p:spPr bwMode="auto">
              <a:xfrm>
                <a:off x="9953333" y="3657682"/>
                <a:ext cx="260384" cy="314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0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y</a:t>
                </a:r>
                <a:endParaRPr lang="zh-CN" altLang="zh-CN" sz="2000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05" name="Line 180"/>
              <p:cNvSpPr>
                <a:spLocks noChangeShapeType="1"/>
              </p:cNvSpPr>
              <p:nvPr/>
            </p:nvSpPr>
            <p:spPr bwMode="auto">
              <a:xfrm flipH="1" flipV="1">
                <a:off x="9883361" y="3621137"/>
                <a:ext cx="19825" cy="127994"/>
              </a:xfrm>
              <a:prstGeom prst="line">
                <a:avLst/>
              </a:prstGeom>
              <a:noFill/>
              <a:ln w="2" cap="flat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8447371" y="3719009"/>
            <a:ext cx="1677569" cy="1148719"/>
            <a:chOff x="8718873" y="3783813"/>
            <a:chExt cx="1677569" cy="1148719"/>
          </a:xfrm>
        </p:grpSpPr>
        <p:sp>
          <p:nvSpPr>
            <p:cNvPr id="113" name="Line 119"/>
            <p:cNvSpPr>
              <a:spLocks noChangeShapeType="1"/>
            </p:cNvSpPr>
            <p:nvPr/>
          </p:nvSpPr>
          <p:spPr bwMode="auto">
            <a:xfrm flipV="1">
              <a:off x="8718873" y="3783813"/>
              <a:ext cx="1677569" cy="1148719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4" name="Rectangle 136"/>
            <p:cNvSpPr>
              <a:spLocks noChangeArrowheads="1"/>
            </p:cNvSpPr>
            <p:nvPr/>
          </p:nvSpPr>
          <p:spPr bwMode="auto">
            <a:xfrm>
              <a:off x="9456534" y="3974581"/>
              <a:ext cx="1715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N</a:t>
              </a:r>
              <a:endParaRPr lang="zh-CN" altLang="zh-CN" sz="2000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20" name="Rectangle 183"/>
            <p:cNvSpPr>
              <a:spLocks noChangeArrowheads="1"/>
            </p:cNvSpPr>
            <p:nvPr/>
          </p:nvSpPr>
          <p:spPr bwMode="auto">
            <a:xfrm>
              <a:off x="9620988" y="3974581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zh-CN" sz="2000" dirty="0" smtClean="0">
                <a:solidFill>
                  <a:prstClr val="black"/>
                </a:solidFill>
                <a:latin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8305676" y="3976095"/>
            <a:ext cx="1708755" cy="2026221"/>
            <a:chOff x="8249620" y="2256137"/>
            <a:chExt cx="1708755" cy="2026221"/>
          </a:xfrm>
        </p:grpSpPr>
        <p:sp>
          <p:nvSpPr>
            <p:cNvPr id="126" name="Line 119"/>
            <p:cNvSpPr>
              <a:spLocks noChangeShapeType="1"/>
            </p:cNvSpPr>
            <p:nvPr/>
          </p:nvSpPr>
          <p:spPr bwMode="auto">
            <a:xfrm flipV="1">
              <a:off x="8249620" y="2256137"/>
              <a:ext cx="1708755" cy="891316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8" name="Rectangle 183"/>
            <p:cNvSpPr>
              <a:spLocks noChangeArrowheads="1"/>
            </p:cNvSpPr>
            <p:nvPr/>
          </p:nvSpPr>
          <p:spPr bwMode="auto">
            <a:xfrm>
              <a:off x="9620988" y="3974581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zh-CN" sz="2000" dirty="0" smtClean="0">
                <a:solidFill>
                  <a:prstClr val="black"/>
                </a:solidFill>
                <a:latin typeface="宋体" pitchFamily="2" charset="-122"/>
                <a:cs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5" grpId="0" autoUpdateAnimBg="0"/>
      <p:bldP spid="53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ext Box 2"/>
          <p:cNvSpPr txBox="1">
            <a:spLocks noChangeArrowheads="1"/>
          </p:cNvSpPr>
          <p:nvPr/>
        </p:nvSpPr>
        <p:spPr bwMode="auto">
          <a:xfrm>
            <a:off x="2819400" y="762000"/>
            <a:ext cx="609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导数与微分的区别</a:t>
            </a:r>
            <a:r>
              <a:rPr kumimoji="1" lang="en-US" altLang="zh-CN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8291" name="Object 3"/>
          <p:cNvGraphicFramePr>
            <a:graphicFrameLocks noChangeAspect="1"/>
          </p:cNvGraphicFramePr>
          <p:nvPr/>
        </p:nvGraphicFramePr>
        <p:xfrm>
          <a:off x="2532064" y="1524000"/>
          <a:ext cx="755808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3" name="Equation" r:id="rId3" imgW="7556500" imgH="1536700" progId="Equation.3">
                  <p:embed/>
                </p:oleObj>
              </mc:Choice>
              <mc:Fallback>
                <p:oleObj name="Equation" r:id="rId3" imgW="7556500" imgH="1536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4" y="1524000"/>
                        <a:ext cx="7558087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2" name="Object 4"/>
          <p:cNvGraphicFramePr>
            <a:graphicFrameLocks noChangeAspect="1"/>
          </p:cNvGraphicFramePr>
          <p:nvPr/>
        </p:nvGraphicFramePr>
        <p:xfrm>
          <a:off x="2881313" y="3200400"/>
          <a:ext cx="45339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4" name="公式" r:id="rId5" imgW="4533900" imgH="596900" progId="Equation.3">
                  <p:embed/>
                </p:oleObj>
              </mc:Choice>
              <mc:Fallback>
                <p:oleObj name="公式" r:id="rId5" imgW="4533900" imgH="596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3200400"/>
                        <a:ext cx="45339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3" name="Object 5"/>
          <p:cNvGraphicFramePr>
            <a:graphicFrameLocks noChangeAspect="1"/>
          </p:cNvGraphicFramePr>
          <p:nvPr/>
        </p:nvGraphicFramePr>
        <p:xfrm>
          <a:off x="7529513" y="3276601"/>
          <a:ext cx="571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5" name="公式" r:id="rId7" imgW="571252" imgH="317362" progId="Equation.3">
                  <p:embed/>
                </p:oleObj>
              </mc:Choice>
              <mc:Fallback>
                <p:oleObj name="公式" r:id="rId7" imgW="571252" imgH="31736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513" y="3276601"/>
                        <a:ext cx="571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4" name="Object 6"/>
          <p:cNvGraphicFramePr>
            <a:graphicFrameLocks noChangeAspect="1"/>
          </p:cNvGraphicFramePr>
          <p:nvPr/>
        </p:nvGraphicFramePr>
        <p:xfrm>
          <a:off x="2462214" y="3975100"/>
          <a:ext cx="7367587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6" name="Equation" r:id="rId9" imgW="7366000" imgH="2120900" progId="Equation.3">
                  <p:embed/>
                </p:oleObj>
              </mc:Choice>
              <mc:Fallback>
                <p:oleObj name="Equation" r:id="rId9" imgW="7366000" imgH="2120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4" y="3975100"/>
                        <a:ext cx="7367587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4" name="Text Box 7"/>
          <p:cNvSpPr txBox="1">
            <a:spLocks noChangeArrowheads="1"/>
          </p:cNvSpPr>
          <p:nvPr/>
        </p:nvSpPr>
        <p:spPr bwMode="auto">
          <a:xfrm>
            <a:off x="2300288" y="757238"/>
            <a:ext cx="45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★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345DDF28-B028-41FE-B722-6A9935F4A5B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2819400" y="13716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思考题</a:t>
            </a:r>
          </a:p>
        </p:txBody>
      </p:sp>
      <p:graphicFrame>
        <p:nvGraphicFramePr>
          <p:cNvPr id="97284" name="Object 3"/>
          <p:cNvGraphicFramePr>
            <a:graphicFrameLocks noChangeAspect="1"/>
          </p:cNvGraphicFramePr>
          <p:nvPr/>
        </p:nvGraphicFramePr>
        <p:xfrm>
          <a:off x="2895601" y="2514600"/>
          <a:ext cx="6634163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7" name="文档" r:id="rId3" imgW="6566219" imgH="1474987" progId="Word.Document.8">
                  <p:embed/>
                </p:oleObj>
              </mc:Choice>
              <mc:Fallback>
                <p:oleObj name="文档" r:id="rId3" imgW="6566219" imgH="147498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2514600"/>
                        <a:ext cx="6634163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0223AF1E-872E-439C-AD3F-3E83C253C8F0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ext Box 2"/>
          <p:cNvSpPr txBox="1">
            <a:spLocks noChangeArrowheads="1"/>
          </p:cNvSpPr>
          <p:nvPr/>
        </p:nvSpPr>
        <p:spPr bwMode="auto">
          <a:xfrm>
            <a:off x="2362200" y="1066800"/>
            <a:ext cx="2590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思考题解答</a:t>
            </a:r>
          </a:p>
        </p:txBody>
      </p:sp>
      <p:sp>
        <p:nvSpPr>
          <p:cNvPr id="270339" name="Text Box 3"/>
          <p:cNvSpPr txBox="1">
            <a:spLocks noChangeArrowheads="1"/>
          </p:cNvSpPr>
          <p:nvPr/>
        </p:nvSpPr>
        <p:spPr bwMode="auto">
          <a:xfrm>
            <a:off x="2514600" y="1933576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说法不对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270340" name="Text Box 4"/>
          <p:cNvSpPr txBox="1">
            <a:spLocks noChangeArrowheads="1"/>
          </p:cNvSpPr>
          <p:nvPr/>
        </p:nvSpPr>
        <p:spPr bwMode="auto">
          <a:xfrm>
            <a:off x="2514600" y="2543176"/>
            <a:ext cx="6934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从概念上讲，微分是从求函数增量引出线性主部而得到的，导数是从函数变化率问题归纳出函数增量与自变量增量之比的极限，它们是完全不同的概念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91200" y="46037"/>
            <a:ext cx="523336" cy="365125"/>
          </a:xfrm>
        </p:spPr>
        <p:txBody>
          <a:bodyPr/>
          <a:lstStyle/>
          <a:p>
            <a:pPr>
              <a:defRPr/>
            </a:pPr>
            <a:fld id="{F0B99549-F774-4A6F-B835-4CEDA492F6ED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0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9" grpId="0" autoUpdateAnimBg="0"/>
      <p:bldP spid="270340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BCD631-159A-43F5-B2CD-007789C2B6A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55059" y="883495"/>
                <a:ext cx="875851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已知当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时，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连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续函数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，则在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平面直角坐标系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中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求由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所围成图形的面积的微分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59" y="883495"/>
                <a:ext cx="8758517" cy="1200329"/>
              </a:xfrm>
              <a:prstGeom prst="rect">
                <a:avLst/>
              </a:prstGeom>
              <a:blipFill>
                <a:blip r:embed="rId2"/>
                <a:stretch>
                  <a:fillRect l="-1113" t="-5584" r="-626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55058" y="2183377"/>
                <a:ext cx="875851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已知当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时，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连续函数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，则在极坐标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系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中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求由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所围成图形的面积的微分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58" y="2183377"/>
                <a:ext cx="8758517" cy="830997"/>
              </a:xfrm>
              <a:prstGeom prst="rect">
                <a:avLst/>
              </a:prstGeom>
              <a:blipFill>
                <a:blip r:embed="rId3"/>
                <a:stretch>
                  <a:fillRect l="-1113" t="-8088" r="-4523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8722658" y="2003611"/>
            <a:ext cx="3232796" cy="1873624"/>
            <a:chOff x="8534400" y="2783541"/>
            <a:chExt cx="3232796" cy="1873624"/>
          </a:xfrm>
        </p:grpSpPr>
        <p:cxnSp>
          <p:nvCxnSpPr>
            <p:cNvPr id="7" name="直接箭头连接符 6"/>
            <p:cNvCxnSpPr/>
            <p:nvPr/>
          </p:nvCxnSpPr>
          <p:spPr>
            <a:xfrm flipV="1">
              <a:off x="8534400" y="4231341"/>
              <a:ext cx="2940424" cy="53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8552329" y="3505200"/>
              <a:ext cx="2743200" cy="7799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8534400" y="3241858"/>
              <a:ext cx="1479175" cy="103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>
              <a:off x="10004612" y="3212729"/>
              <a:ext cx="1290917" cy="310400"/>
            </a:xfrm>
            <a:custGeom>
              <a:avLst/>
              <a:gdLst>
                <a:gd name="connsiteX0" fmla="*/ 0 w 1290917"/>
                <a:gd name="connsiteY0" fmla="*/ 23530 h 310400"/>
                <a:gd name="connsiteX1" fmla="*/ 224117 w 1290917"/>
                <a:gd name="connsiteY1" fmla="*/ 14565 h 310400"/>
                <a:gd name="connsiteX2" fmla="*/ 358588 w 1290917"/>
                <a:gd name="connsiteY2" fmla="*/ 193859 h 310400"/>
                <a:gd name="connsiteX3" fmla="*/ 744070 w 1290917"/>
                <a:gd name="connsiteY3" fmla="*/ 158000 h 310400"/>
                <a:gd name="connsiteX4" fmla="*/ 1156447 w 1290917"/>
                <a:gd name="connsiteY4" fmla="*/ 86283 h 310400"/>
                <a:gd name="connsiteX5" fmla="*/ 1290917 w 1290917"/>
                <a:gd name="connsiteY5" fmla="*/ 310400 h 31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17" h="310400">
                  <a:moveTo>
                    <a:pt x="0" y="23530"/>
                  </a:moveTo>
                  <a:cubicBezTo>
                    <a:pt x="82176" y="4853"/>
                    <a:pt x="164352" y="-13823"/>
                    <a:pt x="224117" y="14565"/>
                  </a:cubicBezTo>
                  <a:cubicBezTo>
                    <a:pt x="283882" y="42953"/>
                    <a:pt x="271929" y="169953"/>
                    <a:pt x="358588" y="193859"/>
                  </a:cubicBezTo>
                  <a:cubicBezTo>
                    <a:pt x="445247" y="217765"/>
                    <a:pt x="611094" y="175929"/>
                    <a:pt x="744070" y="158000"/>
                  </a:cubicBezTo>
                  <a:cubicBezTo>
                    <a:pt x="877046" y="140071"/>
                    <a:pt x="1065306" y="60883"/>
                    <a:pt x="1156447" y="86283"/>
                  </a:cubicBezTo>
                  <a:cubicBezTo>
                    <a:pt x="1247588" y="111683"/>
                    <a:pt x="1269252" y="211041"/>
                    <a:pt x="1290917" y="3104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0303910" y="2783541"/>
                  <a:ext cx="14632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3910" y="2783541"/>
                  <a:ext cx="146328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弧形 14"/>
            <p:cNvSpPr/>
            <p:nvPr/>
          </p:nvSpPr>
          <p:spPr>
            <a:xfrm>
              <a:off x="9273987" y="4063262"/>
              <a:ext cx="85166" cy="481861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>
              <a:off x="8880558" y="3948953"/>
              <a:ext cx="206188" cy="70821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9359153" y="3895164"/>
                  <a:ext cx="4632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53" y="3895164"/>
                  <a:ext cx="463268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8968033" y="3796570"/>
                  <a:ext cx="4648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8033" y="3796570"/>
                  <a:ext cx="46487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16"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28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05" name="Rectangle 369"/>
          <p:cNvSpPr>
            <a:spLocks noChangeArrowheads="1"/>
          </p:cNvSpPr>
          <p:nvPr/>
        </p:nvSpPr>
        <p:spPr bwMode="auto">
          <a:xfrm>
            <a:off x="5992131" y="4982039"/>
            <a:ext cx="1244600" cy="369332"/>
          </a:xfrm>
          <a:prstGeom prst="rect">
            <a:avLst/>
          </a:prstGeom>
          <a:solidFill>
            <a:schemeClr val="accent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2704" name="Rectangle 368"/>
          <p:cNvSpPr>
            <a:spLocks noChangeArrowheads="1"/>
          </p:cNvSpPr>
          <p:nvPr/>
        </p:nvSpPr>
        <p:spPr bwMode="auto">
          <a:xfrm>
            <a:off x="8303929" y="2975955"/>
            <a:ext cx="463152" cy="1817914"/>
          </a:xfrm>
          <a:prstGeom prst="rect">
            <a:avLst/>
          </a:prstGeom>
          <a:solidFill>
            <a:schemeClr val="accent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2636" name="Text Box 300"/>
          <p:cNvSpPr txBox="1">
            <a:spLocks noChangeArrowheads="1"/>
          </p:cNvSpPr>
          <p:nvPr/>
        </p:nvSpPr>
        <p:spPr bwMode="auto">
          <a:xfrm>
            <a:off x="2401207" y="3193443"/>
            <a:ext cx="1927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瞬时速度</a:t>
            </a:r>
          </a:p>
        </p:txBody>
      </p:sp>
      <p:graphicFrame>
        <p:nvGraphicFramePr>
          <p:cNvPr id="142637" name="Object 3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49152"/>
              </p:ext>
            </p:extLst>
          </p:nvPr>
        </p:nvGraphicFramePr>
        <p:xfrm>
          <a:off x="4150631" y="3090255"/>
          <a:ext cx="3073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" name="Equation" r:id="rId3" imgW="3067094" imgH="914189" progId="Equation.3">
                  <p:embed/>
                </p:oleObj>
              </mc:Choice>
              <mc:Fallback>
                <p:oleObj name="Equation" r:id="rId3" imgW="3067094" imgH="914189" progId="Equation.3">
                  <p:embed/>
                  <p:pic>
                    <p:nvPicPr>
                      <p:cNvPr id="0" name="Object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631" y="3090255"/>
                        <a:ext cx="3073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638" name="Object 3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216657"/>
              </p:ext>
            </p:extLst>
          </p:nvPr>
        </p:nvGraphicFramePr>
        <p:xfrm>
          <a:off x="5344431" y="2975955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" name="Equation" r:id="rId5" imgW="1781138" imgH="438066" progId="Equation.3">
                  <p:embed/>
                </p:oleObj>
              </mc:Choice>
              <mc:Fallback>
                <p:oleObj name="Equation" r:id="rId5" imgW="1781138" imgH="438066" progId="Equation.3">
                  <p:embed/>
                  <p:pic>
                    <p:nvPicPr>
                      <p:cNvPr id="0" name="Object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4431" y="2975955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639" name="Object 3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9755"/>
              </p:ext>
            </p:extLst>
          </p:nvPr>
        </p:nvGraphicFramePr>
        <p:xfrm>
          <a:off x="5903231" y="3572855"/>
          <a:ext cx="71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" name="Equation" r:id="rId7" imgW="704876" imgH="438066" progId="Equation.3">
                  <p:embed/>
                </p:oleObj>
              </mc:Choice>
              <mc:Fallback>
                <p:oleObj name="Equation" r:id="rId7" imgW="704876" imgH="438066" progId="Equation.3">
                  <p:embed/>
                  <p:pic>
                    <p:nvPicPr>
                      <p:cNvPr id="0" name="Object 3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231" y="3572855"/>
                        <a:ext cx="711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640" name="Text Box 304"/>
          <p:cNvSpPr txBox="1">
            <a:spLocks noChangeArrowheads="1"/>
          </p:cNvSpPr>
          <p:nvPr/>
        </p:nvSpPr>
        <p:spPr bwMode="auto">
          <a:xfrm>
            <a:off x="2401206" y="4171343"/>
            <a:ext cx="190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切线斜率</a:t>
            </a:r>
          </a:p>
        </p:txBody>
      </p:sp>
      <p:graphicFrame>
        <p:nvGraphicFramePr>
          <p:cNvPr id="142673" name="Object 3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340947"/>
              </p:ext>
            </p:extLst>
          </p:nvPr>
        </p:nvGraphicFramePr>
        <p:xfrm>
          <a:off x="4169681" y="4017355"/>
          <a:ext cx="3403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" name="Equation" r:id="rId9" imgW="3390899" imgH="914189" progId="Equation.3">
                  <p:embed/>
                </p:oleObj>
              </mc:Choice>
              <mc:Fallback>
                <p:oleObj name="Equation" r:id="rId9" imgW="3390899" imgH="914189" progId="Equation.3">
                  <p:embed/>
                  <p:pic>
                    <p:nvPicPr>
                      <p:cNvPr id="0" name="Object 3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9681" y="4017355"/>
                        <a:ext cx="34036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674" name="Object 3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103961"/>
              </p:ext>
            </p:extLst>
          </p:nvPr>
        </p:nvGraphicFramePr>
        <p:xfrm>
          <a:off x="5547631" y="4017355"/>
          <a:ext cx="194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" name="Equation" r:id="rId11" imgW="1933566" imgH="438066" progId="Equation.3">
                  <p:embed/>
                </p:oleObj>
              </mc:Choice>
              <mc:Fallback>
                <p:oleObj name="Equation" r:id="rId11" imgW="1933566" imgH="438066" progId="Equation.3">
                  <p:embed/>
                  <p:pic>
                    <p:nvPicPr>
                      <p:cNvPr id="0" name="Object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631" y="4017355"/>
                        <a:ext cx="1943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675" name="Object 3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636576"/>
              </p:ext>
            </p:extLst>
          </p:nvPr>
        </p:nvGraphicFramePr>
        <p:xfrm>
          <a:off x="6081031" y="4461855"/>
          <a:ext cx="87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" name="Equation" r:id="rId13" imgW="866568" imgH="438066" progId="Equation.3">
                  <p:embed/>
                </p:oleObj>
              </mc:Choice>
              <mc:Fallback>
                <p:oleObj name="Equation" r:id="rId13" imgW="866568" imgH="438066" progId="Equation.3">
                  <p:embed/>
                  <p:pic>
                    <p:nvPicPr>
                      <p:cNvPr id="0" name="Object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031" y="4461855"/>
                        <a:ext cx="876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676" name="Text Box 340"/>
          <p:cNvSpPr txBox="1">
            <a:spLocks noChangeArrowheads="1"/>
          </p:cNvSpPr>
          <p:nvPr/>
        </p:nvSpPr>
        <p:spPr bwMode="auto">
          <a:xfrm>
            <a:off x="2083933" y="2176531"/>
            <a:ext cx="7253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所求量为函数增量与自变量增量之比的极限 </a:t>
            </a: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7182" name="Object 3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97265"/>
              </p:ext>
            </p:extLst>
          </p:nvPr>
        </p:nvGraphicFramePr>
        <p:xfrm>
          <a:off x="5293631" y="2696555"/>
          <a:ext cx="20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" name="Equation" r:id="rId15" imgW="203112" imgH="431613" progId="Equation.3">
                  <p:embed/>
                </p:oleObj>
              </mc:Choice>
              <mc:Fallback>
                <p:oleObj name="Equation" r:id="rId15" imgW="203112" imgH="431613" progId="Equation.3">
                  <p:embed/>
                  <p:pic>
                    <p:nvPicPr>
                      <p:cNvPr id="0" name="Object 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631" y="2696555"/>
                        <a:ext cx="203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700" name="Rectangle 364"/>
          <p:cNvSpPr>
            <a:spLocks noChangeArrowheads="1"/>
          </p:cNvSpPr>
          <p:nvPr/>
        </p:nvSpPr>
        <p:spPr bwMode="auto">
          <a:xfrm>
            <a:off x="1231644" y="1080749"/>
            <a:ext cx="1005684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latin typeface="Times New Roman" panose="02020603050405020304" pitchFamily="18" charset="0"/>
              </a:rPr>
              <a:t>上述两例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就其实际意义来说各不相同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分别属于物理学、几何学中的问题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但在数量关系上确有如下的共性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42702" name="Rectangle 366"/>
          <p:cNvSpPr>
            <a:spLocks noChangeArrowheads="1"/>
          </p:cNvSpPr>
          <p:nvPr/>
        </p:nvSpPr>
        <p:spPr bwMode="auto">
          <a:xfrm>
            <a:off x="1231644" y="4906355"/>
            <a:ext cx="1005684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导数概念是概括了各种各样的 变化率   而</a:t>
            </a:r>
            <a:r>
              <a:rPr kumimoji="1" lang="zh-CN" altLang="en-US" sz="2800" b="1" dirty="0" smtClean="0">
                <a:latin typeface="Times New Roman" panose="02020603050405020304" pitchFamily="18" charset="0"/>
              </a:rPr>
              <a:t>得出的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一个更一般、更抽象的概念，它撇开了变量所代表的特殊意义，而纯粹从数量方面来刻画变化率的本质。</a:t>
            </a:r>
          </a:p>
        </p:txBody>
      </p:sp>
      <p:sp>
        <p:nvSpPr>
          <p:cNvPr id="142703" name="Text Box 367"/>
          <p:cNvSpPr txBox="1">
            <a:spLocks noChangeArrowheads="1"/>
          </p:cNvSpPr>
          <p:nvPr/>
        </p:nvSpPr>
        <p:spPr bwMode="auto">
          <a:xfrm>
            <a:off x="8221379" y="2925155"/>
            <a:ext cx="61555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ea typeface="黑体" panose="02010609060101010101" pitchFamily="49" charset="-122"/>
              </a:rPr>
              <a:t>函数变化率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91E93B-DC02-463C-824A-20BB22FBD889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19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1736725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 引例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705" grpId="0" animBg="1"/>
      <p:bldP spid="142704" grpId="0" animBg="1"/>
      <p:bldP spid="142636" grpId="0"/>
      <p:bldP spid="142640" grpId="0"/>
      <p:bldP spid="142676" grpId="0" autoUpdateAnimBg="0"/>
      <p:bldP spid="142700" grpId="0"/>
      <p:bldP spid="142702" grpId="0"/>
      <p:bldP spid="1427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45010" y="5435950"/>
            <a:ext cx="3685133" cy="855993"/>
          </a:xfrm>
          <a:prstGeom prst="rect">
            <a:avLst/>
          </a:prstGeom>
          <a:solidFill>
            <a:schemeClr val="bg2">
              <a:lumMod val="90000"/>
              <a:alpha val="92000"/>
            </a:schemeClr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475" name="Text Box 163"/>
          <p:cNvSpPr txBox="1">
            <a:spLocks noChangeArrowheads="1"/>
          </p:cNvSpPr>
          <p:nvPr/>
        </p:nvSpPr>
        <p:spPr bwMode="auto">
          <a:xfrm>
            <a:off x="1349829" y="1188173"/>
            <a:ext cx="1181100" cy="5191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72000">
                <a:schemeClr val="accent5">
                  <a:lumMod val="97000"/>
                  <a:lumOff val="3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486" name="Text Box 174"/>
              <p:cNvSpPr txBox="1">
                <a:spLocks noChangeArrowheads="1"/>
              </p:cNvSpPr>
              <p:nvPr/>
            </p:nvSpPr>
            <p:spPr bwMode="auto">
              <a:xfrm>
                <a:off x="2759210" y="3591431"/>
                <a:ext cx="822447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极限存在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kumimoji="1"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则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称函数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处可导，并称这个极限为函数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处的导数。</a:t>
                </a:r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1486" name="Text 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9210" y="3591431"/>
                <a:ext cx="8224476" cy="830997"/>
              </a:xfrm>
              <a:prstGeom prst="rect">
                <a:avLst/>
              </a:prstGeom>
              <a:blipFill>
                <a:blip r:embed="rId3"/>
                <a:stretch>
                  <a:fillRect l="-1186" t="-8088" b="-139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490" name="Text Box 178"/>
          <p:cNvSpPr txBox="1">
            <a:spLocks noChangeArrowheads="1"/>
          </p:cNvSpPr>
          <p:nvPr/>
        </p:nvSpPr>
        <p:spPr bwMode="auto">
          <a:xfrm>
            <a:off x="2759210" y="4600255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记作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141491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37721"/>
              </p:ext>
            </p:extLst>
          </p:nvPr>
        </p:nvGraphicFramePr>
        <p:xfrm>
          <a:off x="3763736" y="4581205"/>
          <a:ext cx="1181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" name="Equation" r:id="rId4" imgW="1171425" imgH="571685" progId="Equation.3">
                  <p:embed/>
                </p:oleObj>
              </mc:Choice>
              <mc:Fallback>
                <p:oleObj name="Equation" r:id="rId4" imgW="1171425" imgH="571685" progId="Equation.3">
                  <p:embed/>
                  <p:pic>
                    <p:nvPicPr>
                      <p:cNvPr id="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736" y="4581205"/>
                        <a:ext cx="11811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492" name="Object 1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470088"/>
              </p:ext>
            </p:extLst>
          </p:nvPr>
        </p:nvGraphicFramePr>
        <p:xfrm>
          <a:off x="5293631" y="4707588"/>
          <a:ext cx="1155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" name="Equation" r:id="rId6" imgW="1142792" imgH="438066" progId="Equation.3">
                  <p:embed/>
                </p:oleObj>
              </mc:Choice>
              <mc:Fallback>
                <p:oleObj name="Equation" r:id="rId6" imgW="1142792" imgH="438066" progId="Equation.3">
                  <p:embed/>
                  <p:pic>
                    <p:nvPicPr>
                      <p:cNvPr id="0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631" y="4707588"/>
                        <a:ext cx="1155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39D512-A9BB-4815-B0A1-D484BCEF535D}" type="datetime10">
              <a:rPr lang="zh-CN" altLang="en-US" smtClean="0">
                <a:solidFill>
                  <a:srgbClr val="2F2F2F">
                    <a:shade val="90000"/>
                  </a:srgbClr>
                </a:solidFill>
              </a:rPr>
              <a:t>12:24</a:t>
            </a:fld>
            <a:endParaRPr lang="en-US" altLang="zh-CN" dirty="0">
              <a:solidFill>
                <a:srgbClr val="2F2F2F">
                  <a:shade val="90000"/>
                </a:srgbClr>
              </a:solidFill>
            </a:endParaRPr>
          </a:p>
        </p:txBody>
      </p:sp>
      <p:sp>
        <p:nvSpPr>
          <p:cNvPr id="33" name="Rectangle 480"/>
          <p:cNvSpPr txBox="1">
            <a:spLocks noChangeArrowheads="1"/>
          </p:cNvSpPr>
          <p:nvPr/>
        </p:nvSpPr>
        <p:spPr bwMode="auto">
          <a:xfrm>
            <a:off x="701675" y="474128"/>
            <a:ext cx="3652611" cy="4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、导数的</a:t>
            </a:r>
            <a:r>
              <a:rPr kumimoji="1" lang="zh-CN" alt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endParaRPr kumimoji="1"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3640" y="53967"/>
            <a:ext cx="204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导数概念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59210" y="1211153"/>
                <a:ext cx="830644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某个邻域内有定义，当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处取得增量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仍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在该邻域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内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时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，相应地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，因变量取得增量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;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</a:t>
                </a:r>
                <a:endParaRPr kumimoji="1" lang="zh-CN" altLang="en-US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10" y="1211153"/>
                <a:ext cx="8306440" cy="1200329"/>
              </a:xfrm>
              <a:prstGeom prst="rect">
                <a:avLst/>
              </a:prstGeom>
              <a:blipFill>
                <a:blip r:embed="rId8"/>
                <a:stretch>
                  <a:fillRect l="-1175" t="-5584" r="-51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3825863" y="2466440"/>
                <a:ext cx="4792434" cy="80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63" y="2466440"/>
                <a:ext cx="4792434" cy="809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29503" y="5435950"/>
                <a:ext cx="1236172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03" y="5435950"/>
                <a:ext cx="1236172" cy="7382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445201" y="5462472"/>
                <a:ext cx="1553759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201" y="5462472"/>
                <a:ext cx="1553759" cy="7382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3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1475" grpId="0" animBg="1" autoUpdateAnimBg="0"/>
      <p:bldP spid="141486" grpId="0"/>
      <p:bldP spid="141490" grpId="0" autoUpdateAnimBg="0"/>
      <p:bldP spid="4" grpId="0"/>
      <p:bldP spid="36" grpId="0"/>
      <p:bldP spid="5" grpId="0"/>
      <p:bldP spid="38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背景">
  <a:themeElements>
    <a:clrScheme name="1_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背景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背景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背景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背景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背景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背景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背景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背景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背景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背景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背景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背景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流畅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暗香扑面">
    <a:dk1>
      <a:sysClr val="windowText" lastClr="000000"/>
    </a:dk1>
    <a:lt1>
      <a:sysClr val="window" lastClr="FFFFFF"/>
    </a:lt1>
    <a:dk2>
      <a:srgbClr val="2F2F2F"/>
    </a:dk2>
    <a:lt2>
      <a:srgbClr val="FFFFF4"/>
    </a:lt2>
    <a:accent1>
      <a:srgbClr val="918415"/>
    </a:accent1>
    <a:accent2>
      <a:srgbClr val="C47546"/>
    </a:accent2>
    <a:accent3>
      <a:srgbClr val="AFB591"/>
    </a:accent3>
    <a:accent4>
      <a:srgbClr val="B9945B"/>
    </a:accent4>
    <a:accent5>
      <a:srgbClr val="85ADBC"/>
    </a:accent5>
    <a:accent6>
      <a:srgbClr val="E5B440"/>
    </a:accent6>
    <a:hlink>
      <a:srgbClr val="00D5D5"/>
    </a:hlink>
    <a:folHlink>
      <a:srgbClr val="DD00DD"/>
    </a:folHlink>
  </a:clrScheme>
</a:themeOverride>
</file>

<file path=ppt/theme/themeOverride2.xml><?xml version="1.0" encoding="utf-8"?>
<a:themeOverride xmlns:a="http://schemas.openxmlformats.org/drawingml/2006/main">
  <a:clrScheme name="暗香扑面">
    <a:dk1>
      <a:sysClr val="windowText" lastClr="000000"/>
    </a:dk1>
    <a:lt1>
      <a:sysClr val="window" lastClr="FFFFFF"/>
    </a:lt1>
    <a:dk2>
      <a:srgbClr val="2F2F2F"/>
    </a:dk2>
    <a:lt2>
      <a:srgbClr val="FFFFF4"/>
    </a:lt2>
    <a:accent1>
      <a:srgbClr val="918415"/>
    </a:accent1>
    <a:accent2>
      <a:srgbClr val="C47546"/>
    </a:accent2>
    <a:accent3>
      <a:srgbClr val="AFB591"/>
    </a:accent3>
    <a:accent4>
      <a:srgbClr val="B9945B"/>
    </a:accent4>
    <a:accent5>
      <a:srgbClr val="85ADBC"/>
    </a:accent5>
    <a:accent6>
      <a:srgbClr val="E5B440"/>
    </a:accent6>
    <a:hlink>
      <a:srgbClr val="00D5D5"/>
    </a:hlink>
    <a:folHlink>
      <a:srgbClr val="DD00D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D1.9(luo)</Template>
  <TotalTime>19953</TotalTime>
  <Words>12808</Words>
  <Application>Microsoft Office PowerPoint</Application>
  <PresentationFormat>宽屏</PresentationFormat>
  <Paragraphs>928</Paragraphs>
  <Slides>73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73</vt:i4>
      </vt:variant>
    </vt:vector>
  </HeadingPairs>
  <TitlesOfParts>
    <vt:vector size="100" baseType="lpstr">
      <vt:lpstr>Adobe 宋体 Std L</vt:lpstr>
      <vt:lpstr>E-BX</vt:lpstr>
      <vt:lpstr>E-BZ</vt:lpstr>
      <vt:lpstr>FZSSK--GBK1-0</vt:lpstr>
      <vt:lpstr>黑体</vt:lpstr>
      <vt:lpstr>华文新魏</vt:lpstr>
      <vt:lpstr>华文行楷</vt:lpstr>
      <vt:lpstr>楷体_GB2312</vt:lpstr>
      <vt:lpstr>隶书</vt:lpstr>
      <vt:lpstr>宋体</vt:lpstr>
      <vt:lpstr>微软雅黑</vt:lpstr>
      <vt:lpstr>Arial</vt:lpstr>
      <vt:lpstr>Calibri</vt:lpstr>
      <vt:lpstr>Cambria Math</vt:lpstr>
      <vt:lpstr>Constantia</vt:lpstr>
      <vt:lpstr>Symbol</vt:lpstr>
      <vt:lpstr>Times New Roman</vt:lpstr>
      <vt:lpstr>Times New Roman Italic</vt:lpstr>
      <vt:lpstr>Verdana</vt:lpstr>
      <vt:lpstr>Wingdings</vt:lpstr>
      <vt:lpstr>Wingdings 2</vt:lpstr>
      <vt:lpstr>1_背景</vt:lpstr>
      <vt:lpstr>流畅</vt:lpstr>
      <vt:lpstr>公式</vt:lpstr>
      <vt:lpstr>MathType 6.0 Equation</vt:lpstr>
      <vt:lpstr>Equation</vt:lpstr>
      <vt:lpstr>文档</vt:lpstr>
      <vt:lpstr>PowerPoint 演示文稿</vt:lpstr>
      <vt:lpstr>PowerPoint 演示文稿</vt:lpstr>
      <vt:lpstr>第二章  导数与微分 </vt:lpstr>
      <vt:lpstr>PowerPoint 演示文稿</vt:lpstr>
      <vt:lpstr>PowerPoint 演示文稿</vt:lpstr>
      <vt:lpstr>一、 引例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   结</vt:lpstr>
      <vt:lpstr>PowerPoint 演示文稿</vt:lpstr>
      <vt:lpstr>PowerPoint 演示文稿</vt:lpstr>
      <vt:lpstr>PowerPoint 演示文稿</vt:lpstr>
      <vt:lpstr>PowerPoint 演示文稿</vt:lpstr>
    </vt:vector>
  </TitlesOfParts>
  <Company>山东农业大学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 极限的运算法则</dc:title>
  <dc:creator>苏本堂</dc:creator>
  <cp:lastModifiedBy>Windows User</cp:lastModifiedBy>
  <cp:revision>471</cp:revision>
  <dcterms:created xsi:type="dcterms:W3CDTF">2001-06-16T12:46:24Z</dcterms:created>
  <dcterms:modified xsi:type="dcterms:W3CDTF">2023-11-06T05:15:40Z</dcterms:modified>
</cp:coreProperties>
</file>